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35" r:id="rId1"/>
  </p:sldMasterIdLst>
  <p:notesMasterIdLst>
    <p:notesMasterId r:id="rId85"/>
  </p:notesMasterIdLst>
  <p:handoutMasterIdLst>
    <p:handoutMasterId r:id="rId86"/>
  </p:handoutMasterIdLst>
  <p:sldIdLst>
    <p:sldId id="327" r:id="rId2"/>
    <p:sldId id="343" r:id="rId3"/>
    <p:sldId id="341" r:id="rId4"/>
    <p:sldId id="342" r:id="rId5"/>
    <p:sldId id="337" r:id="rId6"/>
    <p:sldId id="298" r:id="rId7"/>
    <p:sldId id="299" r:id="rId8"/>
    <p:sldId id="359" r:id="rId9"/>
    <p:sldId id="360" r:id="rId10"/>
    <p:sldId id="319" r:id="rId11"/>
    <p:sldId id="300" r:id="rId12"/>
    <p:sldId id="302" r:id="rId13"/>
    <p:sldId id="315" r:id="rId14"/>
    <p:sldId id="316" r:id="rId15"/>
    <p:sldId id="305" r:id="rId16"/>
    <p:sldId id="329" r:id="rId17"/>
    <p:sldId id="362" r:id="rId18"/>
    <p:sldId id="363" r:id="rId19"/>
    <p:sldId id="364" r:id="rId20"/>
    <p:sldId id="365" r:id="rId21"/>
    <p:sldId id="366" r:id="rId22"/>
    <p:sldId id="369" r:id="rId23"/>
    <p:sldId id="346" r:id="rId24"/>
    <p:sldId id="347" r:id="rId25"/>
    <p:sldId id="348" r:id="rId26"/>
    <p:sldId id="349" r:id="rId27"/>
    <p:sldId id="350" r:id="rId28"/>
    <p:sldId id="304" r:id="rId29"/>
    <p:sldId id="320" r:id="rId30"/>
    <p:sldId id="333" r:id="rId31"/>
    <p:sldId id="335" r:id="rId32"/>
    <p:sldId id="336" r:id="rId33"/>
    <p:sldId id="334" r:id="rId34"/>
    <p:sldId id="313" r:id="rId35"/>
    <p:sldId id="306" r:id="rId36"/>
    <p:sldId id="278" r:id="rId37"/>
    <p:sldId id="312" r:id="rId38"/>
    <p:sldId id="279" r:id="rId39"/>
    <p:sldId id="291" r:id="rId40"/>
    <p:sldId id="292" r:id="rId41"/>
    <p:sldId id="293" r:id="rId42"/>
    <p:sldId id="294" r:id="rId43"/>
    <p:sldId id="295" r:id="rId44"/>
    <p:sldId id="380" r:id="rId45"/>
    <p:sldId id="381" r:id="rId46"/>
    <p:sldId id="307" r:id="rId47"/>
    <p:sldId id="286" r:id="rId48"/>
    <p:sldId id="267" r:id="rId49"/>
    <p:sldId id="370" r:id="rId50"/>
    <p:sldId id="371" r:id="rId51"/>
    <p:sldId id="372" r:id="rId52"/>
    <p:sldId id="373" r:id="rId53"/>
    <p:sldId id="385" r:id="rId54"/>
    <p:sldId id="382" r:id="rId55"/>
    <p:sldId id="379" r:id="rId56"/>
    <p:sldId id="332" r:id="rId57"/>
    <p:sldId id="259" r:id="rId58"/>
    <p:sldId id="260" r:id="rId59"/>
    <p:sldId id="323" r:id="rId60"/>
    <p:sldId id="261" r:id="rId61"/>
    <p:sldId id="283" r:id="rId62"/>
    <p:sldId id="322" r:id="rId63"/>
    <p:sldId id="270" r:id="rId64"/>
    <p:sldId id="328" r:id="rId65"/>
    <p:sldId id="340" r:id="rId66"/>
    <p:sldId id="282" r:id="rId67"/>
    <p:sldId id="271" r:id="rId68"/>
    <p:sldId id="284" r:id="rId69"/>
    <p:sldId id="272" r:id="rId70"/>
    <p:sldId id="273" r:id="rId71"/>
    <p:sldId id="314" r:id="rId72"/>
    <p:sldId id="309" r:id="rId73"/>
    <p:sldId id="274" r:id="rId74"/>
    <p:sldId id="276" r:id="rId75"/>
    <p:sldId id="331" r:id="rId76"/>
    <p:sldId id="324" r:id="rId77"/>
    <p:sldId id="317" r:id="rId78"/>
    <p:sldId id="311" r:id="rId79"/>
    <p:sldId id="262" r:id="rId80"/>
    <p:sldId id="263" r:id="rId81"/>
    <p:sldId id="310" r:id="rId82"/>
    <p:sldId id="383" r:id="rId83"/>
    <p:sldId id="384" r:id="rId84"/>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6685" autoAdjust="0"/>
  </p:normalViewPr>
  <p:slideViewPr>
    <p:cSldViewPr>
      <p:cViewPr varScale="1">
        <p:scale>
          <a:sx n="59" d="100"/>
          <a:sy n="59" d="100"/>
        </p:scale>
        <p:origin x="42" y="126"/>
      </p:cViewPr>
      <p:guideLst>
        <p:guide orient="horz" pos="2160"/>
        <p:guide pos="2880"/>
      </p:guideLst>
    </p:cSldViewPr>
  </p:slideViewPr>
  <p:notesTextViewPr>
    <p:cViewPr>
      <p:scale>
        <a:sx n="100" d="100"/>
        <a:sy n="100" d="100"/>
      </p:scale>
      <p:origin x="0" y="0"/>
    </p:cViewPr>
  </p:notesTextViewPr>
  <p:notesViewPr>
    <p:cSldViewPr>
      <p:cViewPr varScale="1">
        <p:scale>
          <a:sx n="48" d="100"/>
          <a:sy n="48" d="100"/>
        </p:scale>
        <p:origin x="-298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200">
                <a:latin typeface="Arial" charset="0"/>
                <a:ea typeface="宋体" pitchFamily="2" charset="-122"/>
              </a:defRPr>
            </a:lvl1pPr>
          </a:lstStyle>
          <a:p>
            <a:pPr>
              <a:defRPr/>
            </a:pPr>
            <a:endParaRPr lang="en-US" altLang="zh-CN"/>
          </a:p>
        </p:txBody>
      </p:sp>
      <p:sp>
        <p:nvSpPr>
          <p:cNvPr id="624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200">
                <a:latin typeface="Arial" charset="0"/>
                <a:ea typeface="宋体" pitchFamily="2" charset="-122"/>
              </a:defRPr>
            </a:lvl1pPr>
          </a:lstStyle>
          <a:p>
            <a:pPr>
              <a:defRPr/>
            </a:pPr>
            <a:endParaRPr lang="en-US" altLang="zh-CN"/>
          </a:p>
        </p:txBody>
      </p:sp>
      <p:sp>
        <p:nvSpPr>
          <p:cNvPr id="624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charset="0"/>
                <a:ea typeface="宋体" pitchFamily="2" charset="-122"/>
              </a:defRPr>
            </a:lvl1pPr>
          </a:lstStyle>
          <a:p>
            <a:pPr>
              <a:defRPr/>
            </a:pPr>
            <a:endParaRPr lang="en-US" altLang="zh-CN"/>
          </a:p>
        </p:txBody>
      </p:sp>
      <p:sp>
        <p:nvSpPr>
          <p:cNvPr id="624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Arial" panose="020B0604020202020204" pitchFamily="34" charset="0"/>
              </a:defRPr>
            </a:lvl1pPr>
          </a:lstStyle>
          <a:p>
            <a:pPr>
              <a:defRPr/>
            </a:pPr>
            <a:fld id="{238E240F-047A-48A6-A397-6F536D46EDAF}" type="slidenum">
              <a:rPr lang="en-US" altLang="zh-CN"/>
              <a:pPr>
                <a:defRPr/>
              </a:pPr>
              <a:t>‹#›</a:t>
            </a:fld>
            <a:endParaRPr lang="en-US" altLang="zh-CN"/>
          </a:p>
        </p:txBody>
      </p:sp>
    </p:spTree>
    <p:extLst>
      <p:ext uri="{BB962C8B-B14F-4D97-AF65-F5344CB8AC3E}">
        <p14:creationId xmlns:p14="http://schemas.microsoft.com/office/powerpoint/2010/main" val="4000773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200">
                <a:latin typeface="Arial" charset="0"/>
                <a:ea typeface="宋体" pitchFamily="2" charset="-122"/>
              </a:defRPr>
            </a:lvl1pPr>
          </a:lstStyle>
          <a:p>
            <a:pPr>
              <a:defRPr/>
            </a:pPr>
            <a:endParaRPr lang="en-US" altLang="zh-CN"/>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200">
                <a:latin typeface="Arial" charset="0"/>
                <a:ea typeface="宋体" pitchFamily="2" charset="-122"/>
              </a:defRPr>
            </a:lvl1pPr>
          </a:lstStyle>
          <a:p>
            <a:pPr>
              <a:defRPr/>
            </a:pPr>
            <a:endParaRPr lang="en-US" altLang="zh-CN"/>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charset="0"/>
                <a:ea typeface="宋体" pitchFamily="2" charset="-122"/>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Arial" panose="020B0604020202020204" pitchFamily="34" charset="0"/>
              </a:defRPr>
            </a:lvl1pPr>
          </a:lstStyle>
          <a:p>
            <a:pPr>
              <a:defRPr/>
            </a:pPr>
            <a:fld id="{3C2B0D28-1B8F-413B-A4CC-44179EA5D094}" type="slidenum">
              <a:rPr lang="en-US" altLang="zh-CN"/>
              <a:pPr>
                <a:defRPr/>
              </a:pPr>
              <a:t>‹#›</a:t>
            </a:fld>
            <a:endParaRPr lang="en-US" altLang="zh-CN"/>
          </a:p>
        </p:txBody>
      </p:sp>
    </p:spTree>
    <p:extLst>
      <p:ext uri="{BB962C8B-B14F-4D97-AF65-F5344CB8AC3E}">
        <p14:creationId xmlns:p14="http://schemas.microsoft.com/office/powerpoint/2010/main" val="5252344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4A851B8-103D-4BB6-B3CE-D387C9C49DE6}" type="slidenum">
              <a:rPr lang="en-US" altLang="zh-CN" smtClean="0"/>
              <a:pPr>
                <a:spcBef>
                  <a:spcPct val="0"/>
                </a:spcBef>
              </a:pPr>
              <a:t>5</a:t>
            </a:fld>
            <a:endParaRPr lang="en-US" altLang="zh-CN"/>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684635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5DF1DE3-4D28-4E2D-8E02-3FFD92A3E2A0}" type="slidenum">
              <a:rPr kumimoji="0" lang="zh-CN" altLang="en-US" sz="1200" smtClean="0">
                <a:latin typeface="Arial" panose="020B0604020202020204" pitchFamily="34" charset="0"/>
              </a:rPr>
              <a:pPr/>
              <a:t>27</a:t>
            </a:fld>
            <a:endParaRPr kumimoji="0" lang="zh-CN" altLang="en-US" sz="1200">
              <a:latin typeface="Arial" panose="020B0604020202020204" pitchFamily="34" charset="0"/>
            </a:endParaRPr>
          </a:p>
        </p:txBody>
      </p:sp>
    </p:spTree>
    <p:extLst>
      <p:ext uri="{BB962C8B-B14F-4D97-AF65-F5344CB8AC3E}">
        <p14:creationId xmlns:p14="http://schemas.microsoft.com/office/powerpoint/2010/main" val="368289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A675AE2-09E2-4900-B14D-4B3DD30DBA11}" type="slidenum">
              <a:rPr lang="en-US" altLang="zh-CN" smtClean="0"/>
              <a:pPr>
                <a:spcBef>
                  <a:spcPct val="0"/>
                </a:spcBef>
              </a:pPr>
              <a:t>28</a:t>
            </a:fld>
            <a:endParaRPr lang="en-US" altLang="zh-CN"/>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那么，在实际上，</a:t>
            </a:r>
            <a:r>
              <a:rPr lang="en-US" altLang="zh-CN">
                <a:latin typeface="Arial" panose="020B0604020202020204" pitchFamily="34" charset="0"/>
              </a:rPr>
              <a:t>IR</a:t>
            </a:r>
            <a:r>
              <a:rPr lang="zh-CN" altLang="en-US">
                <a:latin typeface="Arial" panose="020B0604020202020204" pitchFamily="34" charset="0"/>
              </a:rPr>
              <a:t>可以用于哪些应用呢？从国家层面的需求来说，</a:t>
            </a:r>
            <a:r>
              <a:rPr lang="en-US" altLang="zh-CN">
                <a:latin typeface="Arial" panose="020B0604020202020204" pitchFamily="34" charset="0"/>
              </a:rPr>
              <a:t>IR</a:t>
            </a:r>
            <a:r>
              <a:rPr lang="zh-CN" altLang="en-US">
                <a:latin typeface="Arial" panose="020B0604020202020204" pitchFamily="34" charset="0"/>
              </a:rPr>
              <a:t>广泛地用于。。。。。从企业层面的需求来看，</a:t>
            </a:r>
            <a:r>
              <a:rPr lang="en-US" altLang="zh-CN">
                <a:latin typeface="Arial" panose="020B0604020202020204" pitchFamily="34" charset="0"/>
              </a:rPr>
              <a:t>IR</a:t>
            </a:r>
            <a:r>
              <a:rPr lang="zh-CN" altLang="en-US">
                <a:latin typeface="Arial" panose="020B0604020202020204" pitchFamily="34" charset="0"/>
              </a:rPr>
              <a:t>广泛地用于搜索、推荐、挖掘类应用。</a:t>
            </a:r>
          </a:p>
        </p:txBody>
      </p:sp>
    </p:spTree>
    <p:extLst>
      <p:ext uri="{BB962C8B-B14F-4D97-AF65-F5344CB8AC3E}">
        <p14:creationId xmlns:p14="http://schemas.microsoft.com/office/powerpoint/2010/main" val="4265544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4F8F2C0-5EDB-40F4-BF5C-FBC7DAA4B3DB}" type="slidenum">
              <a:rPr lang="en-US" altLang="zh-CN" smtClean="0"/>
              <a:pPr>
                <a:spcBef>
                  <a:spcPct val="0"/>
                </a:spcBef>
              </a:pPr>
              <a:t>34</a:t>
            </a:fld>
            <a:endParaRPr lang="en-US" altLang="zh-CN"/>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不同规模检索关注的问题。个人：不同文档的分析，</a:t>
            </a:r>
            <a:r>
              <a:rPr lang="en-US" altLang="zh-CN">
                <a:latin typeface="Arial" panose="020B0604020202020204" pitchFamily="34" charset="0"/>
              </a:rPr>
              <a:t>CPU</a:t>
            </a:r>
            <a:r>
              <a:rPr lang="zh-CN" altLang="en-US">
                <a:latin typeface="Arial" panose="020B0604020202020204" pitchFamily="34" charset="0"/>
              </a:rPr>
              <a:t>资源共享。企业级：权限。</a:t>
            </a:r>
            <a:r>
              <a:rPr lang="en-US" altLang="zh-CN">
                <a:latin typeface="Arial" panose="020B0604020202020204" pitchFamily="34" charset="0"/>
              </a:rPr>
              <a:t>Web</a:t>
            </a:r>
            <a:r>
              <a:rPr lang="zh-CN" altLang="en-US">
                <a:latin typeface="Arial" panose="020B0604020202020204" pitchFamily="34" charset="0"/>
              </a:rPr>
              <a:t>：分布式。</a:t>
            </a:r>
          </a:p>
        </p:txBody>
      </p:sp>
    </p:spTree>
    <p:extLst>
      <p:ext uri="{BB962C8B-B14F-4D97-AF65-F5344CB8AC3E}">
        <p14:creationId xmlns:p14="http://schemas.microsoft.com/office/powerpoint/2010/main" val="4108179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82E6349-0699-4375-AA8F-FE6AE4F2E271}" type="slidenum">
              <a:rPr lang="en-US" altLang="zh-CN" smtClean="0"/>
              <a:pPr>
                <a:spcBef>
                  <a:spcPct val="0"/>
                </a:spcBef>
              </a:pPr>
              <a:t>36</a:t>
            </a:fld>
            <a:endParaRPr lang="en-US" altLang="zh-CN"/>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77250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C66D6DC-C47D-40C4-AF98-8957A04B228F}" type="slidenum">
              <a:rPr lang="en-US" altLang="zh-CN" smtClean="0"/>
              <a:pPr>
                <a:spcBef>
                  <a:spcPct val="0"/>
                </a:spcBef>
              </a:pPr>
              <a:t>38</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726666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8552159-DA1A-4A0D-A927-5679B775A950}" type="slidenum">
              <a:rPr lang="en-US" altLang="zh-CN" smtClean="0"/>
              <a:pPr>
                <a:spcBef>
                  <a:spcPct val="0"/>
                </a:spcBef>
              </a:pPr>
              <a:t>48</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76021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Arial" charset="0"/>
                <a:ea typeface="宋体" pitchFamily="2" charset="-122"/>
                <a:cs typeface="+mn-cs"/>
              </a:rPr>
              <a:t>他将这种机器命名为</a:t>
            </a:r>
            <a:r>
              <a:rPr lang="en-US" altLang="zh-CN" sz="1200" b="0" i="0" kern="1200" dirty="0" err="1">
                <a:solidFill>
                  <a:schemeClr val="tx1"/>
                </a:solidFill>
                <a:effectLst/>
                <a:latin typeface="Arial" charset="0"/>
                <a:ea typeface="宋体" pitchFamily="2" charset="-122"/>
                <a:cs typeface="+mn-cs"/>
              </a:rPr>
              <a:t>Memex</a:t>
            </a:r>
            <a:r>
              <a:rPr lang="zh-CN" altLang="en-US" sz="1200" b="0" i="0" kern="1200" dirty="0">
                <a:solidFill>
                  <a:schemeClr val="tx1"/>
                </a:solidFill>
                <a:effectLst/>
                <a:latin typeface="Arial" charset="0"/>
                <a:ea typeface="宋体" pitchFamily="2" charset="-122"/>
                <a:cs typeface="+mn-cs"/>
              </a:rPr>
              <a:t>，也就是“</a:t>
            </a:r>
            <a:r>
              <a:rPr lang="en-US" altLang="zh-CN" sz="1200" b="0" i="0" kern="1200" dirty="0">
                <a:solidFill>
                  <a:schemeClr val="tx1"/>
                </a:solidFill>
                <a:effectLst/>
                <a:latin typeface="Arial" charset="0"/>
                <a:ea typeface="宋体" pitchFamily="2" charset="-122"/>
                <a:cs typeface="+mn-cs"/>
              </a:rPr>
              <a:t>memory extender”</a:t>
            </a:r>
            <a:r>
              <a:rPr lang="zh-CN" altLang="en-US" sz="1200" b="0" i="0" kern="1200" dirty="0">
                <a:solidFill>
                  <a:schemeClr val="tx1"/>
                </a:solidFill>
                <a:effectLst/>
                <a:latin typeface="Arial" charset="0"/>
                <a:ea typeface="宋体" pitchFamily="2" charset="-122"/>
                <a:cs typeface="+mn-cs"/>
              </a:rPr>
              <a:t>这两个单词词首的组合，意思是“记忆的延伸”。</a:t>
            </a:r>
            <a:endParaRPr lang="en-US" dirty="0"/>
          </a:p>
        </p:txBody>
      </p:sp>
      <p:sp>
        <p:nvSpPr>
          <p:cNvPr id="4" name="Slide Number Placeholder 3"/>
          <p:cNvSpPr>
            <a:spLocks noGrp="1"/>
          </p:cNvSpPr>
          <p:nvPr>
            <p:ph type="sldNum" sz="quarter" idx="10"/>
          </p:nvPr>
        </p:nvSpPr>
        <p:spPr/>
        <p:txBody>
          <a:bodyPr/>
          <a:lstStyle/>
          <a:p>
            <a:fld id="{609578FC-BF55-4C1C-9B47-F6511918BD32}" type="slidenum">
              <a:rPr lang="en-US" smtClean="0"/>
              <a:t>49</a:t>
            </a:fld>
            <a:endParaRPr lang="en-US"/>
          </a:p>
        </p:txBody>
      </p:sp>
    </p:spTree>
    <p:extLst>
      <p:ext uri="{BB962C8B-B14F-4D97-AF65-F5344CB8AC3E}">
        <p14:creationId xmlns:p14="http://schemas.microsoft.com/office/powerpoint/2010/main" val="2871558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早期都是对文档进行人工的索引构建（如文献中的分类、主题词等）</a:t>
            </a:r>
            <a:endParaRPr lang="en-US" altLang="zh-CN" sz="1200" dirty="0"/>
          </a:p>
          <a:p>
            <a:r>
              <a:rPr lang="en-US" altLang="zh-CN" sz="1200" dirty="0" err="1"/>
              <a:t>Luhn</a:t>
            </a:r>
            <a:r>
              <a:rPr lang="zh-CN" altLang="en-US" sz="1200" dirty="0"/>
              <a:t>：对文档的自动索引（关键词生成）和论文的自动摘要</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err="1"/>
              <a:t>Cleverdon</a:t>
            </a:r>
            <a:r>
              <a:rPr lang="zh-CN" altLang="en-US" sz="1200" dirty="0"/>
              <a:t>发起的著名的</a:t>
            </a:r>
            <a:r>
              <a:rPr lang="zh-CN" altLang="en-US" sz="1200" b="1" kern="1200" dirty="0">
                <a:solidFill>
                  <a:schemeClr val="tx1"/>
                </a:solidFill>
                <a:effectLst/>
                <a:latin typeface="Arial" charset="0"/>
                <a:ea typeface="宋体" pitchFamily="2" charset="-122"/>
                <a:cs typeface="+mn-cs"/>
              </a:rPr>
              <a:t>克兰菲尔德试验</a:t>
            </a:r>
            <a:r>
              <a:rPr lang="en-US" altLang="zh-CN" sz="1200" dirty="0" err="1"/>
              <a:t>Cranfield</a:t>
            </a:r>
            <a:r>
              <a:rPr lang="zh-CN" altLang="en-US" sz="1200" dirty="0"/>
              <a:t>项目：对</a:t>
            </a:r>
            <a:r>
              <a:rPr lang="en-US" altLang="zh-CN" sz="1200" dirty="0" err="1"/>
              <a:t>UniTerm</a:t>
            </a:r>
            <a:r>
              <a:rPr lang="zh-CN" altLang="en-US" sz="1200" dirty="0"/>
              <a:t>系统的评价，</a:t>
            </a:r>
            <a:r>
              <a:rPr lang="en-US" altLang="zh-CN" sz="1200" dirty="0" err="1"/>
              <a:t>Uniterm</a:t>
            </a:r>
            <a:r>
              <a:rPr lang="zh-CN" altLang="en-US" sz="1200" dirty="0"/>
              <a:t>将传统的数值编码对</a:t>
            </a:r>
            <a:r>
              <a:rPr lang="en-US" altLang="zh-CN" sz="1200" dirty="0"/>
              <a:t>item</a:t>
            </a:r>
            <a:r>
              <a:rPr lang="zh-CN" altLang="en-US" sz="1200" dirty="0"/>
              <a:t>的类别进行索引，改为使用一组关键词来表示</a:t>
            </a:r>
            <a:r>
              <a:rPr lang="en-US" altLang="zh-CN" sz="1200" dirty="0"/>
              <a:t>item</a:t>
            </a:r>
            <a:r>
              <a:rPr lang="zh-CN" altLang="en-US" sz="1200" dirty="0"/>
              <a:t>，后者具有更好的性能。</a:t>
            </a:r>
            <a:r>
              <a:rPr lang="en-US" altLang="zh-CN" sz="1200" dirty="0">
                <a:sym typeface="Wingdings" panose="05000000000000000000" pitchFamily="2" charset="2"/>
              </a:rPr>
              <a:t> </a:t>
            </a:r>
            <a:r>
              <a:rPr lang="zh-CN" altLang="en-US" sz="1200" dirty="0">
                <a:sym typeface="Wingdings" panose="05000000000000000000" pitchFamily="2" charset="2"/>
              </a:rPr>
              <a:t>使用</a:t>
            </a:r>
            <a:r>
              <a:rPr lang="en-US" altLang="zh-CN" sz="1200" dirty="0">
                <a:sym typeface="Wingdings" panose="05000000000000000000" pitchFamily="2" charset="2"/>
              </a:rPr>
              <a:t>word</a:t>
            </a:r>
            <a:r>
              <a:rPr lang="zh-CN" altLang="en-US" sz="1200" dirty="0">
                <a:sym typeface="Wingdings" panose="05000000000000000000" pitchFamily="2" charset="2"/>
              </a:rPr>
              <a:t>来索引</a:t>
            </a:r>
            <a:r>
              <a:rPr lang="en-US" altLang="zh-CN" sz="1200" dirty="0">
                <a:sym typeface="Wingdings" panose="05000000000000000000" pitchFamily="2" charset="2"/>
              </a:rPr>
              <a:t>doc</a:t>
            </a:r>
            <a:r>
              <a:rPr lang="zh-CN" altLang="en-US" sz="1200" dirty="0">
                <a:sym typeface="Wingdings" panose="05000000000000000000" pitchFamily="2" charset="2"/>
              </a:rPr>
              <a:t>成为主流</a:t>
            </a:r>
            <a:endParaRPr lang="en-US" altLang="zh-CN" sz="1200" dirty="0">
              <a:sym typeface="Wingdings" panose="05000000000000000000" pitchFamily="2" charset="2"/>
            </a:endParaRPr>
          </a:p>
          <a:p>
            <a:r>
              <a:rPr lang="en-US" altLang="zh-CN" dirty="0" err="1"/>
              <a:t>Luhn</a:t>
            </a:r>
            <a:r>
              <a:rPr lang="zh-CN" altLang="en-US" dirty="0"/>
              <a:t>提出</a:t>
            </a:r>
            <a:r>
              <a:rPr lang="en-US" altLang="zh-CN" dirty="0" err="1"/>
              <a:t>tf</a:t>
            </a:r>
            <a:r>
              <a:rPr lang="zh-CN" altLang="en-US" dirty="0"/>
              <a:t>和</a:t>
            </a:r>
            <a:r>
              <a:rPr lang="en-US" altLang="zh-CN" dirty="0" err="1"/>
              <a:t>idf</a:t>
            </a:r>
            <a:r>
              <a:rPr lang="zh-CN" altLang="en-US" dirty="0"/>
              <a:t>，</a:t>
            </a:r>
            <a:r>
              <a:rPr lang="en-US" altLang="zh-CN" dirty="0" err="1"/>
              <a:t>salton</a:t>
            </a:r>
            <a:r>
              <a:rPr lang="zh-CN" altLang="en-US" dirty="0"/>
              <a:t>等尝试</a:t>
            </a:r>
            <a:r>
              <a:rPr lang="en-US" altLang="zh-CN" dirty="0" err="1"/>
              <a:t>tf</a:t>
            </a:r>
            <a:r>
              <a:rPr lang="en-US" altLang="zh-CN" dirty="0"/>
              <a:t>*</a:t>
            </a:r>
            <a:r>
              <a:rPr lang="en-US" altLang="zh-CN" dirty="0" err="1"/>
              <a:t>idf</a:t>
            </a:r>
            <a:r>
              <a:rPr lang="zh-CN" altLang="en-US" dirty="0"/>
              <a:t>，提出向量空间模型</a:t>
            </a:r>
            <a:endParaRPr lang="en-US" altLang="zh-CN" dirty="0"/>
          </a:p>
          <a:p>
            <a:r>
              <a:rPr lang="en-US" altLang="zh-CN" dirty="0"/>
              <a:t>SMART</a:t>
            </a:r>
            <a:r>
              <a:rPr lang="zh-CN" altLang="en-US" dirty="0"/>
              <a:t>：与</a:t>
            </a:r>
            <a:r>
              <a:rPr lang="en-US" altLang="zh-CN" dirty="0" err="1"/>
              <a:t>UniTerm</a:t>
            </a:r>
            <a:r>
              <a:rPr lang="zh-CN" altLang="en-US" dirty="0"/>
              <a:t>类似的系统，生成排序的检索结果</a:t>
            </a:r>
            <a:endParaRPr lang="en-US" altLang="zh-CN" dirty="0"/>
          </a:p>
          <a:p>
            <a:r>
              <a:rPr lang="zh-CN" altLang="en-US" dirty="0"/>
              <a:t>概率模型：</a:t>
            </a:r>
            <a:endParaRPr lang="en-US" altLang="zh-CN" dirty="0"/>
          </a:p>
          <a:p>
            <a:r>
              <a:rPr lang="zh-CN" altLang="en-US" dirty="0"/>
              <a:t>语言模型：</a:t>
            </a:r>
            <a:endParaRPr lang="en-US" altLang="zh-CN" dirty="0"/>
          </a:p>
          <a:p>
            <a:r>
              <a:rPr lang="en-US" altLang="zh-CN" dirty="0"/>
              <a:t>TREC</a:t>
            </a:r>
            <a:r>
              <a:rPr lang="zh-CN" altLang="en-US" dirty="0"/>
              <a:t>：学术上可用数据集太小，验证了不同数据集上需要不同的打分排序算法</a:t>
            </a:r>
            <a:r>
              <a:rPr lang="en-US" altLang="zh-CN" dirty="0">
                <a:sym typeface="Wingdings" panose="05000000000000000000" pitchFamily="2" charset="2"/>
              </a:rPr>
              <a:t>L2R</a:t>
            </a:r>
          </a:p>
          <a:p>
            <a:r>
              <a:rPr lang="en-US" altLang="zh-CN" dirty="0" err="1">
                <a:sym typeface="Wingdings" panose="05000000000000000000" pitchFamily="2" charset="2"/>
              </a:rPr>
              <a:t>learnig</a:t>
            </a:r>
            <a:r>
              <a:rPr lang="en-US" altLang="zh-CN" dirty="0">
                <a:sym typeface="Wingdings" panose="05000000000000000000" pitchFamily="2" charset="2"/>
              </a:rPr>
              <a:t> to</a:t>
            </a:r>
            <a:r>
              <a:rPr lang="en-US" altLang="zh-CN" baseline="0" dirty="0">
                <a:sym typeface="Wingdings" panose="05000000000000000000" pitchFamily="2" charset="2"/>
              </a:rPr>
              <a:t> rank</a:t>
            </a:r>
            <a:r>
              <a:rPr lang="zh-CN" altLang="en-US" baseline="0" dirty="0">
                <a:sym typeface="Wingdings" panose="05000000000000000000" pitchFamily="2" charset="2"/>
              </a:rPr>
              <a:t>，针对不同的查询自动（原有的方法都是手动调参）学习调整排序函数，而之前</a:t>
            </a:r>
            <a:r>
              <a:rPr lang="en-US" altLang="zh-CN" sz="1200" b="0" i="0" kern="1200" dirty="0" err="1">
                <a:solidFill>
                  <a:schemeClr val="tx1"/>
                </a:solidFill>
                <a:effectLst/>
                <a:latin typeface="Arial" charset="0"/>
                <a:ea typeface="宋体" pitchFamily="2" charset="-122"/>
                <a:cs typeface="+mn-cs"/>
              </a:rPr>
              <a:t>Rocchio</a:t>
            </a:r>
            <a:r>
              <a:rPr lang="zh-CN" altLang="en-US" sz="1200" b="0" i="0" kern="1200" dirty="0">
                <a:solidFill>
                  <a:schemeClr val="tx1"/>
                </a:solidFill>
                <a:effectLst/>
                <a:latin typeface="Arial" charset="0"/>
                <a:ea typeface="宋体" pitchFamily="2" charset="-122"/>
                <a:cs typeface="+mn-cs"/>
              </a:rPr>
              <a:t>（</a:t>
            </a:r>
            <a:r>
              <a:rPr lang="en-US" altLang="zh-CN" sz="1200" b="0" i="0" kern="1200" dirty="0">
                <a:solidFill>
                  <a:schemeClr val="tx1"/>
                </a:solidFill>
                <a:effectLst/>
                <a:latin typeface="Arial" charset="0"/>
                <a:ea typeface="宋体" pitchFamily="2" charset="-122"/>
                <a:cs typeface="+mn-cs"/>
              </a:rPr>
              <a:t>Salton</a:t>
            </a:r>
            <a:r>
              <a:rPr lang="zh-CN" altLang="en-US" sz="1200" b="0" i="0" kern="1200" dirty="0">
                <a:solidFill>
                  <a:schemeClr val="tx1"/>
                </a:solidFill>
                <a:effectLst/>
                <a:latin typeface="Arial" charset="0"/>
                <a:ea typeface="宋体" pitchFamily="2" charset="-122"/>
                <a:cs typeface="+mn-cs"/>
              </a:rPr>
              <a:t>提出）的相关反馈是基于修改查询的方法来提高召回率和正确率</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相关反馈是</a:t>
            </a:r>
            <a:r>
              <a:rPr lang="en-US" altLang="zh-CN" sz="1200" b="0" i="0" kern="1200" dirty="0">
                <a:solidFill>
                  <a:schemeClr val="tx1"/>
                </a:solidFill>
                <a:effectLst/>
                <a:latin typeface="Arial" charset="0"/>
                <a:ea typeface="宋体" pitchFamily="2" charset="-122"/>
                <a:cs typeface="+mn-cs"/>
              </a:rPr>
              <a:t>LR</a:t>
            </a:r>
            <a:r>
              <a:rPr lang="zh-CN" altLang="en-US" sz="1200" b="0" i="0" kern="1200" dirty="0">
                <a:solidFill>
                  <a:schemeClr val="tx1"/>
                </a:solidFill>
                <a:effectLst/>
                <a:latin typeface="Arial" charset="0"/>
                <a:ea typeface="宋体" pitchFamily="2" charset="-122"/>
                <a:cs typeface="+mn-cs"/>
              </a:rPr>
              <a:t>领域首次使用</a:t>
            </a:r>
            <a:r>
              <a:rPr lang="en-US" altLang="zh-CN" sz="1200" b="0" i="0" kern="1200" dirty="0">
                <a:solidFill>
                  <a:schemeClr val="tx1"/>
                </a:solidFill>
                <a:effectLst/>
                <a:latin typeface="Arial" charset="0"/>
                <a:ea typeface="宋体" pitchFamily="2" charset="-122"/>
                <a:cs typeface="+mn-cs"/>
              </a:rPr>
              <a:t>ML</a:t>
            </a:r>
            <a:r>
              <a:rPr lang="zh-CN" altLang="en-US" sz="1200" b="0" i="0" kern="1200" dirty="0">
                <a:solidFill>
                  <a:schemeClr val="tx1"/>
                </a:solidFill>
                <a:effectLst/>
                <a:latin typeface="Arial" charset="0"/>
                <a:ea typeface="宋体" pitchFamily="2" charset="-122"/>
                <a:cs typeface="+mn-cs"/>
              </a:rPr>
              <a:t>，</a:t>
            </a:r>
            <a:r>
              <a:rPr lang="en-US" altLang="zh-CN" sz="1200" b="0" i="0" kern="1200" dirty="0">
                <a:solidFill>
                  <a:schemeClr val="tx1"/>
                </a:solidFill>
                <a:effectLst/>
                <a:latin typeface="Arial" charset="0"/>
                <a:ea typeface="宋体" pitchFamily="2" charset="-122"/>
                <a:cs typeface="+mn-cs"/>
              </a:rPr>
              <a:t>1971】</a:t>
            </a:r>
            <a:endParaRPr lang="en-US" altLang="zh-CN" dirty="0"/>
          </a:p>
        </p:txBody>
      </p:sp>
      <p:sp>
        <p:nvSpPr>
          <p:cNvPr id="4" name="灯片编号占位符 3"/>
          <p:cNvSpPr>
            <a:spLocks noGrp="1"/>
          </p:cNvSpPr>
          <p:nvPr>
            <p:ph type="sldNum" sz="quarter" idx="10"/>
          </p:nvPr>
        </p:nvSpPr>
        <p:spPr/>
        <p:txBody>
          <a:bodyPr/>
          <a:lstStyle/>
          <a:p>
            <a:pPr>
              <a:defRPr/>
            </a:pPr>
            <a:fld id="{3C2B0D28-1B8F-413B-A4CC-44179EA5D094}" type="slidenum">
              <a:rPr lang="en-US" altLang="zh-CN" smtClean="0"/>
              <a:pPr>
                <a:defRPr/>
              </a:pPr>
              <a:t>50</a:t>
            </a:fld>
            <a:endParaRPr lang="en-US" altLang="zh-CN"/>
          </a:p>
        </p:txBody>
      </p:sp>
    </p:spTree>
    <p:extLst>
      <p:ext uri="{BB962C8B-B14F-4D97-AF65-F5344CB8AC3E}">
        <p14:creationId xmlns:p14="http://schemas.microsoft.com/office/powerpoint/2010/main" val="1165918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学术上可用数据集太小，验证了不同数据集上需要不同的打分排序算法</a:t>
            </a:r>
          </a:p>
        </p:txBody>
      </p:sp>
      <p:sp>
        <p:nvSpPr>
          <p:cNvPr id="4" name="灯片编号占位符 3"/>
          <p:cNvSpPr>
            <a:spLocks noGrp="1"/>
          </p:cNvSpPr>
          <p:nvPr>
            <p:ph type="sldNum" sz="quarter" idx="10"/>
          </p:nvPr>
        </p:nvSpPr>
        <p:spPr/>
        <p:txBody>
          <a:bodyPr/>
          <a:lstStyle/>
          <a:p>
            <a:pPr>
              <a:defRPr/>
            </a:pPr>
            <a:fld id="{3C2B0D28-1B8F-413B-A4CC-44179EA5D094}" type="slidenum">
              <a:rPr lang="en-US" altLang="zh-CN" smtClean="0"/>
              <a:pPr>
                <a:defRPr/>
              </a:pPr>
              <a:t>51</a:t>
            </a:fld>
            <a:endParaRPr lang="en-US" altLang="zh-CN"/>
          </a:p>
        </p:txBody>
      </p:sp>
    </p:spTree>
    <p:extLst>
      <p:ext uri="{BB962C8B-B14F-4D97-AF65-F5344CB8AC3E}">
        <p14:creationId xmlns:p14="http://schemas.microsoft.com/office/powerpoint/2010/main" val="2047334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F8BBB58-1C9F-4380-8057-0C8C586B8EA1}" type="slidenum">
              <a:rPr lang="en-US" altLang="zh-CN" smtClean="0"/>
              <a:pPr>
                <a:spcBef>
                  <a:spcPct val="0"/>
                </a:spcBef>
              </a:pPr>
              <a:t>56</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44614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illustrates</a:t>
            </a:r>
            <a:r>
              <a:rPr lang="en-US" baseline="0" dirty="0"/>
              <a:t> the scale and scope of data transmitted across the internet in one minute. And the future growth is staggering. Much of this data is generated as a result of user interactions with a variety of online applications. What distinguishes the current social web from the web in the 90s and early 2000’s is the ability of users to share content and resources, and to interact. All of this leads to the generation and collection of vast amounts of data.</a:t>
            </a:r>
          </a:p>
          <a:p>
            <a:endParaRPr lang="en-US" baseline="0" dirty="0"/>
          </a:p>
          <a:p>
            <a:r>
              <a:rPr lang="en-US" baseline="0" dirty="0"/>
              <a:t>The ability of all of these systems and companies to effectively serve their users depends on how successfully they mine, analyze, and leverage this data.</a:t>
            </a:r>
            <a:endParaRPr lang="en-US" dirty="0"/>
          </a:p>
        </p:txBody>
      </p:sp>
      <p:sp>
        <p:nvSpPr>
          <p:cNvPr id="4" name="Slide Number Placeholder 3"/>
          <p:cNvSpPr>
            <a:spLocks noGrp="1"/>
          </p:cNvSpPr>
          <p:nvPr>
            <p:ph type="sldNum" sz="quarter" idx="10"/>
          </p:nvPr>
        </p:nvSpPr>
        <p:spPr/>
        <p:txBody>
          <a:bodyPr/>
          <a:lstStyle/>
          <a:p>
            <a:pPr>
              <a:defRPr/>
            </a:pPr>
            <a:fld id="{827D74F6-6A10-4B9B-9422-CAAF27DE3A6F}" type="slidenum">
              <a:rPr lang="en-US" smtClean="0"/>
              <a:pPr>
                <a:defRPr/>
              </a:pPr>
              <a:t>8</a:t>
            </a:fld>
            <a:endParaRPr lang="en-US"/>
          </a:p>
        </p:txBody>
      </p:sp>
    </p:spTree>
    <p:extLst>
      <p:ext uri="{BB962C8B-B14F-4D97-AF65-F5344CB8AC3E}">
        <p14:creationId xmlns:p14="http://schemas.microsoft.com/office/powerpoint/2010/main" val="308738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8774218-9C51-49B2-B616-C83B0F136BC3}" type="slidenum">
              <a:rPr lang="en-US" altLang="zh-CN" smtClean="0"/>
              <a:pPr>
                <a:spcBef>
                  <a:spcPct val="0"/>
                </a:spcBef>
              </a:pPr>
              <a:t>57</a:t>
            </a:fld>
            <a:endParaRPr lang="en-US" altLang="zh-CN"/>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724330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CCC1DD8-1265-41A7-8A48-63A71C8A52C7}" type="slidenum">
              <a:rPr lang="en-US" altLang="zh-CN" smtClean="0"/>
              <a:pPr>
                <a:spcBef>
                  <a:spcPct val="0"/>
                </a:spcBef>
              </a:pPr>
              <a:t>58</a:t>
            </a:fld>
            <a:endParaRPr lang="en-US" altLang="zh-CN"/>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527174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21C1008-255C-47B9-B90E-31A36B438B18}" type="slidenum">
              <a:rPr lang="en-US" altLang="zh-CN" smtClean="0"/>
              <a:pPr>
                <a:spcBef>
                  <a:spcPct val="0"/>
                </a:spcBef>
              </a:pPr>
              <a:t>60</a:t>
            </a:fld>
            <a:endParaRPr lang="en-US" altLang="zh-CN"/>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815064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3B13521-4F12-4693-9AA9-56E389BEE114}" type="slidenum">
              <a:rPr lang="en-US" altLang="zh-CN" smtClean="0"/>
              <a:pPr>
                <a:spcBef>
                  <a:spcPct val="0"/>
                </a:spcBef>
              </a:pPr>
              <a:t>61</a:t>
            </a:fld>
            <a:endParaRPr lang="en-US" altLang="zh-CN"/>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728953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5FD2E23-8CC9-4487-9989-EBF591E72E6A}" type="slidenum">
              <a:rPr lang="en-US" altLang="zh-CN" smtClean="0"/>
              <a:pPr>
                <a:spcBef>
                  <a:spcPct val="0"/>
                </a:spcBef>
              </a:pPr>
              <a:t>62</a:t>
            </a:fld>
            <a:endParaRPr lang="en-US" altLang="zh-CN"/>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508477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E9534C2-6065-4676-AB16-A27D977AA76B}" type="slidenum">
              <a:rPr lang="en-US" altLang="zh-CN" smtClean="0"/>
              <a:pPr>
                <a:spcBef>
                  <a:spcPct val="0"/>
                </a:spcBef>
              </a:pPr>
              <a:t>63</a:t>
            </a:fld>
            <a:endParaRPr lang="en-US" altLang="zh-CN"/>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342438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2F7F1F8-5CC5-4AE0-AADF-8964CD690BDF}" type="slidenum">
              <a:rPr lang="en-US" altLang="zh-CN" smtClean="0"/>
              <a:pPr>
                <a:spcBef>
                  <a:spcPct val="0"/>
                </a:spcBef>
              </a:pPr>
              <a:t>64</a:t>
            </a:fld>
            <a:endParaRPr lang="en-US" altLang="zh-CN"/>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303864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BC7CEC1-5358-41FD-9BEF-583EF646D766}" type="slidenum">
              <a:rPr lang="en-US" altLang="zh-CN" smtClean="0"/>
              <a:pPr>
                <a:spcBef>
                  <a:spcPct val="0"/>
                </a:spcBef>
              </a:pPr>
              <a:t>65</a:t>
            </a:fld>
            <a:endParaRPr lang="en-US" altLang="zh-CN"/>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841737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0D35C78-69F5-46C1-88A1-21BAB1ABE182}" type="slidenum">
              <a:rPr lang="en-US" altLang="zh-CN" smtClean="0"/>
              <a:pPr>
                <a:spcBef>
                  <a:spcPct val="0"/>
                </a:spcBef>
              </a:pPr>
              <a:t>66</a:t>
            </a:fld>
            <a:endParaRPr lang="en-US" altLang="zh-CN"/>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781286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5B76019-474F-439D-B8EB-D91C52F90550}" type="slidenum">
              <a:rPr lang="en-US" altLang="zh-CN" smtClean="0"/>
              <a:pPr>
                <a:spcBef>
                  <a:spcPct val="0"/>
                </a:spcBef>
              </a:pPr>
              <a:t>67</a:t>
            </a:fld>
            <a:endParaRPr lang="en-US" altLang="zh-CN"/>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713663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C6ED1096-1799-4F44-9459-8A8639E02CB3}" type="slidenum">
              <a:rPr lang="en-US" smtClean="0"/>
              <a:pPr/>
              <a:t>9</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altLang="zh-CN" dirty="0"/>
              <a:t>W.H. Auden</a:t>
            </a:r>
            <a:r>
              <a:rPr lang="zh-CN" altLang="en-US" dirty="0"/>
              <a:t>（</a:t>
            </a:r>
            <a:r>
              <a:rPr lang="en-US" altLang="zh-CN" sz="1200" b="0" i="0" kern="1200" dirty="0">
                <a:solidFill>
                  <a:schemeClr val="tx1"/>
                </a:solidFill>
                <a:effectLst/>
                <a:latin typeface="Arial" charset="0"/>
                <a:ea typeface="宋体" pitchFamily="2" charset="-122"/>
                <a:cs typeface="+mn-cs"/>
              </a:rPr>
              <a:t>1907</a:t>
            </a:r>
            <a:r>
              <a:rPr lang="zh-CN" altLang="en-US" sz="1200" b="0" i="0" kern="1200" dirty="0">
                <a:solidFill>
                  <a:schemeClr val="tx1"/>
                </a:solidFill>
                <a:effectLst/>
                <a:latin typeface="Arial" charset="0"/>
                <a:ea typeface="宋体" pitchFamily="2" charset="-122"/>
                <a:cs typeface="+mn-cs"/>
              </a:rPr>
              <a:t>年</a:t>
            </a:r>
            <a:r>
              <a:rPr lang="en-US" altLang="zh-CN" sz="1200" b="0" i="0" kern="1200" dirty="0">
                <a:solidFill>
                  <a:schemeClr val="tx1"/>
                </a:solidFill>
                <a:effectLst/>
                <a:latin typeface="Arial" charset="0"/>
                <a:ea typeface="宋体" pitchFamily="2" charset="-122"/>
                <a:cs typeface="+mn-cs"/>
              </a:rPr>
              <a:t>-1973</a:t>
            </a:r>
            <a:r>
              <a:rPr lang="zh-CN" altLang="en-US" sz="1200" b="0" i="0" kern="1200" dirty="0">
                <a:solidFill>
                  <a:schemeClr val="tx1"/>
                </a:solidFill>
                <a:effectLst/>
                <a:latin typeface="Arial" charset="0"/>
                <a:ea typeface="宋体" pitchFamily="2" charset="-122"/>
                <a:cs typeface="+mn-cs"/>
              </a:rPr>
              <a:t>年</a:t>
            </a:r>
            <a:r>
              <a:rPr lang="zh-CN" altLang="en-US" dirty="0"/>
              <a:t>），英裔美籍诗人</a:t>
            </a:r>
            <a:endParaRPr lang="en-US" dirty="0"/>
          </a:p>
        </p:txBody>
      </p:sp>
    </p:spTree>
    <p:extLst>
      <p:ext uri="{BB962C8B-B14F-4D97-AF65-F5344CB8AC3E}">
        <p14:creationId xmlns:p14="http://schemas.microsoft.com/office/powerpoint/2010/main" val="879865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B8982BB-37EC-4DEA-8D91-678640C1480F}" type="slidenum">
              <a:rPr lang="en-US" altLang="zh-CN" smtClean="0"/>
              <a:pPr>
                <a:spcBef>
                  <a:spcPct val="0"/>
                </a:spcBef>
              </a:pPr>
              <a:t>68</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010299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4FD9506-C719-49A9-9A5B-FC4AAC52C379}" type="slidenum">
              <a:rPr lang="en-US" altLang="zh-CN" smtClean="0"/>
              <a:pPr>
                <a:spcBef>
                  <a:spcPct val="0"/>
                </a:spcBef>
              </a:pPr>
              <a:t>69</a:t>
            </a:fld>
            <a:endParaRPr lang="en-US" altLang="zh-CN"/>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32091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3CBBAF7-A1F6-4355-AA0B-D479BC9A90B3}" type="slidenum">
              <a:rPr lang="en-US" altLang="zh-CN" smtClean="0"/>
              <a:pPr>
                <a:spcBef>
                  <a:spcPct val="0"/>
                </a:spcBef>
              </a:pPr>
              <a:t>70</a:t>
            </a:fld>
            <a:endParaRPr lang="en-US" altLang="zh-CN"/>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497292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4E5795-9B8A-4E57-A9A2-DC9F2816D31F}" type="slidenum">
              <a:rPr lang="en-US" altLang="zh-CN" smtClean="0"/>
              <a:pPr>
                <a:spcBef>
                  <a:spcPct val="0"/>
                </a:spcBef>
              </a:pPr>
              <a:t>72</a:t>
            </a:fld>
            <a:endParaRPr lang="en-US" altLang="zh-CN"/>
          </a:p>
        </p:txBody>
      </p:sp>
      <p:sp>
        <p:nvSpPr>
          <p:cNvPr id="101379" name="Rectangle 2"/>
          <p:cNvSpPr>
            <a:spLocks noGrp="1" noRot="1" noChangeAspect="1" noChangeArrowheads="1" noTextEdit="1"/>
          </p:cNvSpPr>
          <p:nvPr>
            <p:ph type="sldImg"/>
          </p:nvPr>
        </p:nvSpPr>
        <p:spPr>
          <a:xfrm>
            <a:off x="1144588" y="685800"/>
            <a:ext cx="4572000" cy="3429000"/>
          </a:xfrm>
          <a:ln/>
        </p:spPr>
      </p:sp>
      <p:sp>
        <p:nvSpPr>
          <p:cNvPr id="101380"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这几年，在国际上，</a:t>
            </a:r>
            <a:r>
              <a:rPr lang="en-US" altLang="zh-CN" dirty="0">
                <a:latin typeface="Arial" panose="020B0604020202020204" pitchFamily="34" charset="0"/>
              </a:rPr>
              <a:t>IR</a:t>
            </a:r>
            <a:r>
              <a:rPr lang="zh-CN" altLang="en-US" dirty="0">
                <a:latin typeface="Arial" panose="020B0604020202020204" pitchFamily="34" charset="0"/>
              </a:rPr>
              <a:t>受到越多越多人的关注。以国际顶级会议为例，多个领域的会议都大量收录了</a:t>
            </a:r>
            <a:r>
              <a:rPr lang="en-US" altLang="zh-CN" dirty="0">
                <a:latin typeface="Arial" panose="020B0604020202020204" pitchFamily="34" charset="0"/>
              </a:rPr>
              <a:t>IR</a:t>
            </a:r>
            <a:r>
              <a:rPr lang="zh-CN" altLang="en-US" dirty="0">
                <a:latin typeface="Arial" panose="020B0604020202020204" pitchFamily="34" charset="0"/>
              </a:rPr>
              <a:t>相关的文章。</a:t>
            </a:r>
            <a:r>
              <a:rPr lang="en-US" altLang="zh-CN" dirty="0">
                <a:latin typeface="Arial" panose="020B0604020202020204" pitchFamily="34" charset="0"/>
              </a:rPr>
              <a:t>IR</a:t>
            </a:r>
            <a:r>
              <a:rPr lang="zh-CN" altLang="en-US" dirty="0">
                <a:latin typeface="Arial" panose="020B0604020202020204" pitchFamily="34" charset="0"/>
              </a:rPr>
              <a:t>与这些领域的融合也越来越明显。</a:t>
            </a:r>
          </a:p>
        </p:txBody>
      </p:sp>
    </p:spTree>
    <p:extLst>
      <p:ext uri="{BB962C8B-B14F-4D97-AF65-F5344CB8AC3E}">
        <p14:creationId xmlns:p14="http://schemas.microsoft.com/office/powerpoint/2010/main" val="4236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8EC88B7-7B0C-4DA0-B099-DE3727248964}" type="slidenum">
              <a:rPr lang="en-US" altLang="zh-CN" smtClean="0"/>
              <a:pPr>
                <a:spcBef>
                  <a:spcPct val="0"/>
                </a:spcBef>
              </a:pPr>
              <a:t>73</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263979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5E72DE9-D714-46F0-A52A-193FCEBDBB87}" type="slidenum">
              <a:rPr lang="en-US" altLang="zh-CN" smtClean="0"/>
              <a:pPr>
                <a:spcBef>
                  <a:spcPct val="0"/>
                </a:spcBef>
              </a:pPr>
              <a:t>74</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580328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19B7329-6A80-469A-8C92-8D5493A98D8F}" type="slidenum">
              <a:rPr lang="en-US" altLang="zh-CN" smtClean="0"/>
              <a:pPr>
                <a:spcBef>
                  <a:spcPct val="0"/>
                </a:spcBef>
              </a:pPr>
              <a:t>75</a:t>
            </a:fld>
            <a:endParaRPr lang="en-US" altLang="zh-CN"/>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847708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FE17F86-A477-43CA-A695-325EFBCAE552}" type="slidenum">
              <a:rPr lang="en-US" altLang="zh-CN" smtClean="0"/>
              <a:pPr>
                <a:spcBef>
                  <a:spcPct val="0"/>
                </a:spcBef>
              </a:pPr>
              <a:t>79</a:t>
            </a:fld>
            <a:endParaRPr lang="en-US" altLang="zh-CN"/>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853012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388DB74-C70E-454E-B269-D96C66FDA8C6}" type="slidenum">
              <a:rPr lang="en-US" altLang="zh-CN" smtClean="0"/>
              <a:pPr>
                <a:spcBef>
                  <a:spcPct val="0"/>
                </a:spcBef>
              </a:pPr>
              <a:t>80</a:t>
            </a:fld>
            <a:endParaRPr lang="en-US" altLang="zh-CN"/>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902675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129DBC0-5DCA-4662-BE22-9E82A48E132E}" type="slidenum">
              <a:rPr lang="en-US" altLang="zh-CN" smtClean="0"/>
              <a:pPr>
                <a:spcBef>
                  <a:spcPct val="0"/>
                </a:spcBef>
              </a:pPr>
              <a:t>11</a:t>
            </a:fld>
            <a:endParaRPr lang="en-US" altLang="zh-CN"/>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先从几个应用的例子谈起。。</a:t>
            </a:r>
          </a:p>
        </p:txBody>
      </p:sp>
    </p:spTree>
    <p:extLst>
      <p:ext uri="{BB962C8B-B14F-4D97-AF65-F5344CB8AC3E}">
        <p14:creationId xmlns:p14="http://schemas.microsoft.com/office/powerpoint/2010/main" val="4145602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1200" b="0" i="0" kern="1200" dirty="0">
                <a:solidFill>
                  <a:schemeClr val="tx1"/>
                </a:solidFill>
                <a:effectLst/>
                <a:latin typeface="Arial" charset="0"/>
                <a:ea typeface="宋体" pitchFamily="2" charset="-122"/>
                <a:cs typeface="+mn-cs"/>
              </a:rPr>
            </a:br>
            <a:endParaRPr lang="zh-CN" altLang="en-US" dirty="0"/>
          </a:p>
        </p:txBody>
      </p:sp>
      <p:sp>
        <p:nvSpPr>
          <p:cNvPr id="4" name="灯片编号占位符 3"/>
          <p:cNvSpPr>
            <a:spLocks noGrp="1"/>
          </p:cNvSpPr>
          <p:nvPr>
            <p:ph type="sldNum" sz="quarter" idx="10"/>
          </p:nvPr>
        </p:nvSpPr>
        <p:spPr/>
        <p:txBody>
          <a:bodyPr/>
          <a:lstStyle/>
          <a:p>
            <a:pPr>
              <a:defRPr/>
            </a:pPr>
            <a:fld id="{3C2B0D28-1B8F-413B-A4CC-44179EA5D094}" type="slidenum">
              <a:rPr lang="en-US" altLang="zh-CN" smtClean="0"/>
              <a:pPr>
                <a:defRPr/>
              </a:pPr>
              <a:t>22</a:t>
            </a:fld>
            <a:endParaRPr lang="en-US" altLang="zh-CN"/>
          </a:p>
        </p:txBody>
      </p:sp>
    </p:spTree>
    <p:extLst>
      <p:ext uri="{BB962C8B-B14F-4D97-AF65-F5344CB8AC3E}">
        <p14:creationId xmlns:p14="http://schemas.microsoft.com/office/powerpoint/2010/main" val="157144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xfrm>
            <a:off x="1141413" y="685800"/>
            <a:ext cx="4573587" cy="3429000"/>
          </a:xfrm>
          <a:ln/>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网络空间安全解读</a:t>
            </a:r>
          </a:p>
        </p:txBody>
      </p:sp>
      <p:sp>
        <p:nvSpPr>
          <p:cNvPr id="31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CFD7309-F02A-4822-9249-A945E2C66988}" type="slidenum">
              <a:rPr lang="zh-CN" altLang="en-US" smtClean="0">
                <a:solidFill>
                  <a:srgbClr val="000000"/>
                </a:solidFill>
                <a:latin typeface="Calibri" panose="020F0502020204030204" pitchFamily="34" charset="0"/>
              </a:rPr>
              <a:pPr>
                <a:spcBef>
                  <a:spcPct val="0"/>
                </a:spcBef>
              </a:pPr>
              <a:t>23</a:t>
            </a:fld>
            <a:endParaRPr lang="en-US" altLang="zh-CN">
              <a:solidFill>
                <a:srgbClr val="000000"/>
              </a:solidFill>
              <a:latin typeface="Calibri" panose="020F0502020204030204" pitchFamily="34" charset="0"/>
            </a:endParaRPr>
          </a:p>
        </p:txBody>
      </p:sp>
    </p:spTree>
    <p:extLst>
      <p:ext uri="{BB962C8B-B14F-4D97-AF65-F5344CB8AC3E}">
        <p14:creationId xmlns:p14="http://schemas.microsoft.com/office/powerpoint/2010/main" val="429017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在层次模型中，公共环境的安全主要体现在物理安全；伴随数字化活动，网络信息安全主要体现在运行安全、数据安全和内容安全上。</a:t>
            </a:r>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EA52EA0-65BD-4AB2-A53D-13A973F1912F}" type="slidenum">
              <a:rPr kumimoji="0" lang="zh-CN" altLang="en-US" sz="1200" smtClean="0">
                <a:latin typeface="Arial" panose="020B0604020202020204" pitchFamily="34" charset="0"/>
              </a:rPr>
              <a:pPr/>
              <a:t>24</a:t>
            </a:fld>
            <a:endParaRPr kumimoji="0" lang="zh-CN" altLang="en-US" sz="1200">
              <a:latin typeface="Arial" panose="020B0604020202020204" pitchFamily="34" charset="0"/>
            </a:endParaRPr>
          </a:p>
        </p:txBody>
      </p:sp>
    </p:spTree>
    <p:extLst>
      <p:ext uri="{BB962C8B-B14F-4D97-AF65-F5344CB8AC3E}">
        <p14:creationId xmlns:p14="http://schemas.microsoft.com/office/powerpoint/2010/main" val="1077715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xfrm>
            <a:off x="1141413" y="685800"/>
            <a:ext cx="4573587" cy="3429000"/>
          </a:xfrm>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http://www.chinamil.com.cn/jfjbmap/content/2013-11/14/content_57577.htm</a:t>
            </a:r>
            <a:br>
              <a:rPr lang="en-US" altLang="zh-CN" dirty="0">
                <a:latin typeface="Arial" panose="020B0604020202020204" pitchFamily="34" charset="0"/>
              </a:rPr>
            </a:br>
            <a:endParaRPr lang="en-US" altLang="zh-CN" dirty="0">
              <a:latin typeface="Arial" panose="020B0604020202020204" pitchFamily="34" charset="0"/>
            </a:endParaRPr>
          </a:p>
          <a:p>
            <a:r>
              <a:rPr lang="zh-CN" altLang="en-US" dirty="0">
                <a:latin typeface="Arial" panose="020B0604020202020204" pitchFamily="34" charset="0"/>
              </a:rPr>
              <a:t>中国军网</a:t>
            </a:r>
            <a:r>
              <a:rPr lang="en-US" altLang="zh-CN" dirty="0">
                <a:latin typeface="Arial" panose="020B0604020202020204" pitchFamily="34" charset="0"/>
              </a:rPr>
              <a:t>:</a:t>
            </a:r>
            <a:r>
              <a:rPr lang="zh-CN" altLang="en-US" b="1" dirty="0">
                <a:latin typeface="Arial" panose="020B0604020202020204" pitchFamily="34" charset="0"/>
              </a:rPr>
              <a:t>大数据驱动创新思维 </a:t>
            </a:r>
          </a:p>
          <a:p>
            <a:r>
              <a:rPr lang="zh-CN" altLang="en-US" dirty="0">
                <a:latin typeface="Arial" panose="020B0604020202020204" pitchFamily="34" charset="0"/>
              </a:rPr>
              <a:t>在军事领域，大数据更是独具“翻江倒海”之能。因为无处不在的海量数据是一座宝库，打开这座宝库从中可以找到许多有价值的数据，通过分析发现规律，就能够 获取高价值的信息，从而作出重要决策，把握变幻风云，这也正是大数据的军事价值。击毙本</a:t>
            </a:r>
            <a:r>
              <a:rPr lang="en-US" altLang="zh-CN" dirty="0">
                <a:latin typeface="Arial" panose="020B0604020202020204" pitchFamily="34" charset="0"/>
              </a:rPr>
              <a:t>·</a:t>
            </a:r>
            <a:r>
              <a:rPr lang="zh-CN" altLang="en-US" dirty="0">
                <a:latin typeface="Arial" panose="020B0604020202020204" pitchFamily="34" charset="0"/>
              </a:rPr>
              <a:t>拉登让美国的“海豹”突击队着实吸引了世人目光，然而外军深入研 究后才知道，发现本</a:t>
            </a:r>
            <a:r>
              <a:rPr lang="en-US" altLang="zh-CN" dirty="0">
                <a:latin typeface="Arial" panose="020B0604020202020204" pitchFamily="34" charset="0"/>
              </a:rPr>
              <a:t>·</a:t>
            </a:r>
            <a:r>
              <a:rPr lang="zh-CN" altLang="en-US" dirty="0">
                <a:latin typeface="Arial" panose="020B0604020202020204" pitchFamily="34" charset="0"/>
              </a:rPr>
              <a:t>拉登靠得则是数千名数据分析员长达</a:t>
            </a:r>
            <a:r>
              <a:rPr lang="en-US" altLang="zh-CN" dirty="0">
                <a:latin typeface="Arial" panose="020B0604020202020204" pitchFamily="34" charset="0"/>
              </a:rPr>
              <a:t>10</a:t>
            </a:r>
            <a:r>
              <a:rPr lang="zh-CN" altLang="en-US" dirty="0">
                <a:latin typeface="Arial" panose="020B0604020202020204" pitchFamily="34" charset="0"/>
              </a:rPr>
              <a:t>年对海量信息的分析，所以国际上也有“数据抓住了本</a:t>
            </a:r>
            <a:r>
              <a:rPr lang="en-US" altLang="zh-CN" dirty="0">
                <a:latin typeface="Arial" panose="020B0604020202020204" pitchFamily="34" charset="0"/>
              </a:rPr>
              <a:t>·</a:t>
            </a:r>
            <a:r>
              <a:rPr lang="zh-CN" altLang="en-US" dirty="0">
                <a:latin typeface="Arial" panose="020B0604020202020204" pitchFamily="34" charset="0"/>
              </a:rPr>
              <a:t>拉登”之说。</a:t>
            </a:r>
          </a:p>
          <a:p>
            <a:r>
              <a:rPr lang="zh-CN" altLang="en-US" dirty="0">
                <a:latin typeface="Arial" panose="020B0604020202020204" pitchFamily="34" charset="0"/>
              </a:rPr>
              <a:t>无独有偶。前不久，美国对伊朗军官定点清除引起轰动。</a:t>
            </a: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http://www.forbeschina.com/review/201308/0027775.shtml</a:t>
            </a:r>
          </a:p>
          <a:p>
            <a:r>
              <a:rPr lang="zh-CN" altLang="en-US" b="1" dirty="0">
                <a:latin typeface="Arial" panose="020B0604020202020204" pitchFamily="34" charset="0"/>
              </a:rPr>
              <a:t>那个数据挖掘抓到拉登的公司   </a:t>
            </a:r>
            <a:r>
              <a:rPr lang="zh-CN" altLang="en-US" dirty="0">
                <a:latin typeface="Arial" panose="020B0604020202020204" pitchFamily="34" charset="0"/>
              </a:rPr>
              <a:t>福布斯中文网 </a:t>
            </a:r>
            <a:r>
              <a:rPr lang="en-US" altLang="zh-CN" dirty="0">
                <a:latin typeface="Arial" panose="020B0604020202020204" pitchFamily="34" charset="0"/>
              </a:rPr>
              <a:t>2013</a:t>
            </a:r>
            <a:r>
              <a:rPr lang="zh-CN" altLang="en-US" dirty="0">
                <a:latin typeface="Arial" panose="020B0604020202020204" pitchFamily="34" charset="0"/>
              </a:rPr>
              <a:t>年</a:t>
            </a:r>
            <a:r>
              <a:rPr lang="en-US" altLang="zh-CN" dirty="0">
                <a:latin typeface="Arial" panose="020B0604020202020204" pitchFamily="34" charset="0"/>
              </a:rPr>
              <a:t>8</a:t>
            </a:r>
            <a:r>
              <a:rPr lang="zh-CN" altLang="en-US" dirty="0">
                <a:latin typeface="Arial" panose="020B0604020202020204" pitchFamily="34" charset="0"/>
              </a:rPr>
              <a:t>月</a:t>
            </a:r>
            <a:r>
              <a:rPr lang="en-US" altLang="zh-CN" dirty="0">
                <a:latin typeface="Arial" panose="020B0604020202020204" pitchFamily="34" charset="0"/>
              </a:rPr>
              <a:t>19</a:t>
            </a:r>
            <a:r>
              <a:rPr lang="zh-CN" altLang="en-US" dirty="0">
                <a:latin typeface="Arial" panose="020B0604020202020204" pitchFamily="34" charset="0"/>
              </a:rPr>
              <a:t>日</a:t>
            </a:r>
          </a:p>
          <a:p>
            <a:br>
              <a:rPr lang="zh-CN" altLang="en-US" dirty="0">
                <a:latin typeface="Arial" panose="020B0604020202020204" pitchFamily="34" charset="0"/>
              </a:rPr>
            </a:br>
            <a:r>
              <a:rPr lang="zh-CN" altLang="en-US" dirty="0">
                <a:latin typeface="Arial" panose="020B0604020202020204" pitchFamily="34" charset="0"/>
              </a:rPr>
              <a:t>据说，一家名叫帕兰提尔（</a:t>
            </a:r>
            <a:r>
              <a:rPr lang="en-US" altLang="zh-CN" dirty="0" err="1">
                <a:latin typeface="Arial" panose="020B0604020202020204" pitchFamily="34" charset="0"/>
              </a:rPr>
              <a:t>Palantir</a:t>
            </a:r>
            <a:r>
              <a:rPr lang="zh-CN" altLang="en-US" dirty="0">
                <a:latin typeface="Arial" panose="020B0604020202020204" pitchFamily="34" charset="0"/>
              </a:rPr>
              <a:t>）的初创公司帮助美军捕杀了奥萨马</a:t>
            </a:r>
            <a:r>
              <a:rPr lang="en-US" altLang="zh-CN" dirty="0">
                <a:latin typeface="Arial" panose="020B0604020202020204" pitchFamily="34" charset="0"/>
              </a:rPr>
              <a:t>·</a:t>
            </a:r>
            <a:r>
              <a:rPr lang="zh-CN" altLang="en-US" dirty="0">
                <a:latin typeface="Arial" panose="020B0604020202020204" pitchFamily="34" charset="0"/>
              </a:rPr>
              <a:t>本</a:t>
            </a:r>
            <a:r>
              <a:rPr lang="en-US" altLang="zh-CN" dirty="0">
                <a:latin typeface="Arial" panose="020B0604020202020204" pitchFamily="34" charset="0"/>
              </a:rPr>
              <a:t>·</a:t>
            </a:r>
            <a:r>
              <a:rPr lang="zh-CN" altLang="en-US" dirty="0">
                <a:latin typeface="Arial" panose="020B0604020202020204" pitchFamily="34" charset="0"/>
              </a:rPr>
              <a:t>拉登（</a:t>
            </a:r>
            <a:r>
              <a:rPr lang="en-US" altLang="zh-CN" dirty="0">
                <a:latin typeface="Arial" panose="020B0604020202020204" pitchFamily="34" charset="0"/>
              </a:rPr>
              <a:t>Osama bin Laden</a:t>
            </a:r>
            <a:r>
              <a:rPr lang="zh-CN" altLang="en-US" dirty="0">
                <a:latin typeface="Arial" panose="020B0604020202020204" pitchFamily="34" charset="0"/>
              </a:rPr>
              <a:t>）。</a:t>
            </a:r>
            <a:endParaRPr lang="en-US" altLang="zh-CN" dirty="0">
              <a:latin typeface="Arial" panose="020B0604020202020204" pitchFamily="34" charset="0"/>
            </a:endParaRPr>
          </a:p>
          <a:p>
            <a:endParaRPr lang="zh-CN" altLang="en-US" dirty="0">
              <a:latin typeface="Arial" panose="020B0604020202020204" pitchFamily="34" charset="0"/>
            </a:endParaRPr>
          </a:p>
          <a:p>
            <a:r>
              <a:rPr lang="zh-CN" altLang="en-US" dirty="0">
                <a:latin typeface="Arial" panose="020B0604020202020204" pitchFamily="34" charset="0"/>
              </a:rPr>
              <a:t>帕兰提尔公司的客户包括美国国家安全局（</a:t>
            </a:r>
            <a:r>
              <a:rPr lang="en-US" altLang="zh-CN" dirty="0">
                <a:latin typeface="Arial" panose="020B0604020202020204" pitchFamily="34" charset="0"/>
              </a:rPr>
              <a:t>NSA</a:t>
            </a:r>
            <a:r>
              <a:rPr lang="zh-CN" altLang="en-US" dirty="0">
                <a:latin typeface="Arial" panose="020B0604020202020204" pitchFamily="34" charset="0"/>
              </a:rPr>
              <a:t>）、美国联邦调查局（</a:t>
            </a:r>
            <a:r>
              <a:rPr lang="en-US" altLang="zh-CN" dirty="0">
                <a:latin typeface="Arial" panose="020B0604020202020204" pitchFamily="34" charset="0"/>
              </a:rPr>
              <a:t>FBI</a:t>
            </a:r>
            <a:r>
              <a:rPr lang="zh-CN" altLang="en-US" dirty="0">
                <a:latin typeface="Arial" panose="020B0604020202020204" pitchFamily="34" charset="0"/>
              </a:rPr>
              <a:t>）、美国中央情报局（</a:t>
            </a:r>
            <a:r>
              <a:rPr lang="en-US" altLang="zh-CN" dirty="0">
                <a:latin typeface="Arial" panose="020B0604020202020204" pitchFamily="34" charset="0"/>
              </a:rPr>
              <a:t>CIA</a:t>
            </a:r>
            <a:r>
              <a:rPr lang="zh-CN" altLang="en-US" dirty="0">
                <a:latin typeface="Arial" panose="020B0604020202020204" pitchFamily="34" charset="0"/>
              </a:rPr>
              <a:t>，通过其</a:t>
            </a:r>
            <a:r>
              <a:rPr lang="en-US" altLang="zh-CN" dirty="0">
                <a:latin typeface="Arial" panose="020B0604020202020204" pitchFamily="34" charset="0"/>
              </a:rPr>
              <a:t>In-Q-Tel</a:t>
            </a:r>
            <a:r>
              <a:rPr lang="zh-CN" altLang="en-US" dirty="0">
                <a:latin typeface="Arial" panose="020B0604020202020204" pitchFamily="34" charset="0"/>
              </a:rPr>
              <a:t>风险投资基金成为该公司的 早期投资人）和很多其他的美国反恐和军事机构。在过去五年里，帕兰提尔公司已经变成了进行大规模数据挖掘以供美国情报及执法部门使用的关键公司，其软件产 品有着流畅的界面，旗下程序员甚至会空降到客户的总部进行程序定制。帕兰提尔公司把混乱无序的大量信息变成直观的可视化地理分布图、柱状图和关联图。只要 给该公司所谓的“前沿部署工程师们”几天时间，让他们分析、标记和整合所有零碎的客户数据，帕兰提尔公司就能弄清楚各种各样的问题，例如恐怖主义、灾难响 应和人口贩卖。</a:t>
            </a:r>
          </a:p>
          <a:p>
            <a:r>
              <a:rPr lang="zh-CN" altLang="en-US" dirty="0">
                <a:latin typeface="Arial" panose="020B0604020202020204" pitchFamily="34" charset="0"/>
              </a:rPr>
              <a:t>帕兰提尔公司的顾问包括康多莉扎</a:t>
            </a:r>
            <a:r>
              <a:rPr lang="en-US" altLang="zh-CN" dirty="0">
                <a:latin typeface="Arial" panose="020B0604020202020204" pitchFamily="34" charset="0"/>
              </a:rPr>
              <a:t>·</a:t>
            </a:r>
            <a:r>
              <a:rPr lang="zh-CN" altLang="en-US" dirty="0">
                <a:latin typeface="Arial" panose="020B0604020202020204" pitchFamily="34" charset="0"/>
              </a:rPr>
              <a:t>赖斯（</a:t>
            </a:r>
            <a:r>
              <a:rPr lang="en-US" altLang="zh-CN" dirty="0">
                <a:latin typeface="Arial" panose="020B0604020202020204" pitchFamily="34" charset="0"/>
              </a:rPr>
              <a:t>Condoleezza Rice</a:t>
            </a:r>
            <a:r>
              <a:rPr lang="zh-CN" altLang="en-US" dirty="0">
                <a:latin typeface="Arial" panose="020B0604020202020204" pitchFamily="34" charset="0"/>
              </a:rPr>
              <a:t>）和</a:t>
            </a:r>
            <a:r>
              <a:rPr lang="en-US" altLang="zh-CN" dirty="0">
                <a:latin typeface="Arial" panose="020B0604020202020204" pitchFamily="34" charset="0"/>
              </a:rPr>
              <a:t>CIA</a:t>
            </a:r>
            <a:r>
              <a:rPr lang="zh-CN" altLang="en-US" dirty="0">
                <a:latin typeface="Arial" panose="020B0604020202020204" pitchFamily="34" charset="0"/>
              </a:rPr>
              <a:t>前局长乔治</a:t>
            </a:r>
            <a:r>
              <a:rPr lang="en-US" altLang="zh-CN" dirty="0">
                <a:latin typeface="Arial" panose="020B0604020202020204" pitchFamily="34" charset="0"/>
              </a:rPr>
              <a:t>·</a:t>
            </a:r>
            <a:r>
              <a:rPr lang="zh-CN" altLang="en-US" dirty="0">
                <a:latin typeface="Arial" panose="020B0604020202020204" pitchFamily="34" charset="0"/>
              </a:rPr>
              <a:t>特尼特（</a:t>
            </a:r>
            <a:r>
              <a:rPr lang="en-US" altLang="zh-CN" dirty="0">
                <a:latin typeface="Arial" panose="020B0604020202020204" pitchFamily="34" charset="0"/>
              </a:rPr>
              <a:t>George Tenet</a:t>
            </a:r>
            <a:r>
              <a:rPr lang="zh-CN" altLang="en-US" dirty="0">
                <a:latin typeface="Arial" panose="020B0604020202020204" pitchFamily="34" charset="0"/>
              </a:rPr>
              <a:t>）。特尼特在采访中说：“我真希望在</a:t>
            </a:r>
            <a:r>
              <a:rPr lang="en-US" altLang="zh-CN" dirty="0">
                <a:latin typeface="Arial" panose="020B0604020202020204" pitchFamily="34" charset="0"/>
              </a:rPr>
              <a:t>9·11</a:t>
            </a:r>
            <a:r>
              <a:rPr lang="zh-CN" altLang="en-US" dirty="0">
                <a:latin typeface="Arial" panose="020B0604020202020204" pitchFamily="34" charset="0"/>
              </a:rPr>
              <a:t>恐怖袭击之前，能拥有像该公司这样强大的工具。”</a:t>
            </a:r>
            <a:r>
              <a:rPr lang="en-US" altLang="zh-CN" dirty="0">
                <a:latin typeface="Arial" panose="020B0604020202020204" pitchFamily="34" charset="0"/>
              </a:rPr>
              <a:t>CIA</a:t>
            </a:r>
            <a:r>
              <a:rPr lang="zh-CN" altLang="en-US" dirty="0">
                <a:latin typeface="Arial" panose="020B0604020202020204" pitchFamily="34" charset="0"/>
              </a:rPr>
              <a:t>的上任局长大卫</a:t>
            </a:r>
            <a:r>
              <a:rPr lang="en-US" altLang="zh-CN" dirty="0">
                <a:latin typeface="Arial" panose="020B0604020202020204" pitchFamily="34" charset="0"/>
              </a:rPr>
              <a:t>·</a:t>
            </a:r>
            <a:r>
              <a:rPr lang="zh-CN" altLang="en-US" dirty="0">
                <a:latin typeface="Arial" panose="020B0604020202020204" pitchFamily="34" charset="0"/>
              </a:rPr>
              <a:t>彼得雷乌斯 （</a:t>
            </a:r>
            <a:r>
              <a:rPr lang="en-US" altLang="zh-CN" dirty="0" err="1">
                <a:latin typeface="Arial" panose="020B0604020202020204" pitchFamily="34" charset="0"/>
              </a:rPr>
              <a:t>DavidPetraeus</a:t>
            </a:r>
            <a:r>
              <a:rPr lang="zh-CN" altLang="en-US" dirty="0">
                <a:latin typeface="Arial" panose="020B0604020202020204" pitchFamily="34" charset="0"/>
              </a:rPr>
              <a:t>）将军在接受</a:t>
            </a:r>
            <a:r>
              <a:rPr lang="en-US" altLang="zh-CN" dirty="0">
                <a:latin typeface="Arial" panose="020B0604020202020204" pitchFamily="34" charset="0"/>
              </a:rPr>
              <a:t>《</a:t>
            </a:r>
            <a:r>
              <a:rPr lang="zh-CN" altLang="en-US" dirty="0">
                <a:latin typeface="Arial" panose="020B0604020202020204" pitchFamily="34" charset="0"/>
              </a:rPr>
              <a:t>福布斯</a:t>
            </a:r>
            <a:r>
              <a:rPr lang="en-US" altLang="zh-CN" dirty="0">
                <a:latin typeface="Arial" panose="020B0604020202020204" pitchFamily="34" charset="0"/>
              </a:rPr>
              <a:t>》</a:t>
            </a:r>
            <a:r>
              <a:rPr lang="zh-CN" altLang="en-US" dirty="0">
                <a:latin typeface="Arial" panose="020B0604020202020204" pitchFamily="34" charset="0"/>
              </a:rPr>
              <a:t>采访时说，“正当我们亟需更好的捕鼠器时”，帕兰提尔出现了。他还用“才华横溢”这个词来形容卡普。</a:t>
            </a:r>
          </a:p>
          <a:p>
            <a:r>
              <a:rPr lang="zh-CN" altLang="en-US" dirty="0">
                <a:latin typeface="Arial" panose="020B0604020202020204" pitchFamily="34" charset="0"/>
              </a:rPr>
              <a:t>在那些利用帕兰提尔公司来挖掘有用信息的机构中，包括了美国海军。他们已经在阿富汗部署了该公司的软件，以便对路边炸弹进行刑侦分析，并预测叛军的袭击。该公司的软件还协助找到了谋杀美国海关人员的墨西哥贩毒集团成员。在讲述奥萨马</a:t>
            </a:r>
            <a:r>
              <a:rPr lang="en-US" altLang="zh-CN" dirty="0">
                <a:latin typeface="Arial" panose="020B0604020202020204" pitchFamily="34" charset="0"/>
              </a:rPr>
              <a:t>•</a:t>
            </a:r>
            <a:r>
              <a:rPr lang="zh-CN" altLang="en-US" dirty="0">
                <a:latin typeface="Arial" panose="020B0604020202020204" pitchFamily="34" charset="0"/>
              </a:rPr>
              <a:t>本</a:t>
            </a:r>
            <a:r>
              <a:rPr lang="en-US" altLang="zh-CN" dirty="0">
                <a:latin typeface="Arial" panose="020B0604020202020204" pitchFamily="34" charset="0"/>
              </a:rPr>
              <a:t>•</a:t>
            </a:r>
            <a:r>
              <a:rPr lang="zh-CN" altLang="en-US" dirty="0">
                <a:latin typeface="Arial" panose="020B0604020202020204" pitchFamily="34" charset="0"/>
              </a:rPr>
              <a:t>拉登丧命经过的</a:t>
            </a:r>
            <a:r>
              <a:rPr lang="en-US" altLang="zh-CN" dirty="0">
                <a:latin typeface="Arial" panose="020B0604020202020204" pitchFamily="34" charset="0"/>
              </a:rPr>
              <a:t>《</a:t>
            </a:r>
            <a:r>
              <a:rPr lang="zh-CN" altLang="en-US" dirty="0">
                <a:latin typeface="Arial" panose="020B0604020202020204" pitchFamily="34" charset="0"/>
              </a:rPr>
              <a:t>终结</a:t>
            </a:r>
            <a:r>
              <a:rPr lang="en-US" altLang="zh-CN" dirty="0">
                <a:latin typeface="Arial" panose="020B0604020202020204" pitchFamily="34" charset="0"/>
              </a:rPr>
              <a:t>》</a:t>
            </a:r>
            <a:r>
              <a:rPr lang="zh-CN" altLang="en-US" dirty="0">
                <a:latin typeface="Arial" panose="020B0604020202020204" pitchFamily="34" charset="0"/>
              </a:rPr>
              <a:t>（</a:t>
            </a:r>
            <a:r>
              <a:rPr lang="en-US" altLang="zh-CN" dirty="0">
                <a:latin typeface="Arial" panose="020B0604020202020204" pitchFamily="34" charset="0"/>
              </a:rPr>
              <a:t>The Finish</a:t>
            </a:r>
            <a:r>
              <a:rPr lang="zh-CN" altLang="en-US" dirty="0">
                <a:latin typeface="Arial" panose="020B0604020202020204" pitchFamily="34" charset="0"/>
              </a:rPr>
              <a:t>）一书中，作者马克</a:t>
            </a:r>
            <a:r>
              <a:rPr lang="en-US" altLang="zh-CN" dirty="0">
                <a:latin typeface="Arial" panose="020B0604020202020204" pitchFamily="34" charset="0"/>
              </a:rPr>
              <a:t>·</a:t>
            </a:r>
            <a:r>
              <a:rPr lang="zh-CN" altLang="en-US" dirty="0">
                <a:latin typeface="Arial" panose="020B0604020202020204" pitchFamily="34" charset="0"/>
              </a:rPr>
              <a:t>鲍登（</a:t>
            </a:r>
            <a:r>
              <a:rPr lang="en-US" altLang="zh-CN" dirty="0">
                <a:latin typeface="Arial" panose="020B0604020202020204" pitchFamily="34" charset="0"/>
              </a:rPr>
              <a:t>Mark Bowden</a:t>
            </a:r>
            <a:r>
              <a:rPr lang="zh-CN" altLang="en-US" dirty="0">
                <a:latin typeface="Arial" panose="020B0604020202020204" pitchFamily="34" charset="0"/>
              </a:rPr>
              <a:t>）写到，帕兰提尔公司的软件“是名副其实的杀手级应用”。</a:t>
            </a:r>
          </a:p>
          <a:p>
            <a:r>
              <a:rPr lang="zh-CN" altLang="en-US" dirty="0">
                <a:latin typeface="Arial" panose="020B0604020202020204" pitchFamily="34" charset="0"/>
              </a:rPr>
              <a:t>如今，帕兰提尔公司正从间谍和特别军事行动的隐秘世界里走出来，向美国企业界大举挺进。那些在伊拉克预测路边埋伏的工具正在帮助制药公司分析药物数据。某 位摩根大通（</a:t>
            </a:r>
            <a:r>
              <a:rPr lang="en-US" altLang="zh-CN" dirty="0">
                <a:latin typeface="Arial" panose="020B0604020202020204" pitchFamily="34" charset="0"/>
              </a:rPr>
              <a:t>JPMorgan Chase</a:t>
            </a:r>
            <a:r>
              <a:rPr lang="zh-CN" altLang="en-US" dirty="0">
                <a:latin typeface="Arial" panose="020B0604020202020204" pitchFamily="34" charset="0"/>
              </a:rPr>
              <a:t>）前雇员说，帕兰提尔公司解决了从网络欺诈到困厄抵押贷款的各种问题，为摩根大通挽回了数亿美元。帕兰提尔公司的一位银行用户能够在几秒钟内发 现尼日利亚某</a:t>
            </a:r>
            <a:r>
              <a:rPr lang="en-US" altLang="zh-CN" dirty="0">
                <a:latin typeface="Arial" panose="020B0604020202020204" pitchFamily="34" charset="0"/>
              </a:rPr>
              <a:t>IP</a:t>
            </a:r>
            <a:r>
              <a:rPr lang="zh-CN" altLang="en-US" dirty="0">
                <a:latin typeface="Arial" panose="020B0604020202020204" pitchFamily="34" charset="0"/>
              </a:rPr>
              <a:t>地址、美国境内某代理服务器和某个被盗用的房屋净值信用额度所进行的支付之间的关联，就像军方客户把炮弹弹片上留下的指纹、位置数据、匿 名举报电话和社交媒体结合起来追踪阿富汗炸弹制造者一样。</a:t>
            </a:r>
          </a:p>
          <a:p>
            <a:r>
              <a:rPr lang="zh-CN" altLang="en-US" dirty="0">
                <a:latin typeface="Arial" panose="020B0604020202020204" pitchFamily="34" charset="0"/>
              </a:rPr>
              <a:t>凭借这些工具，帕兰提尔公司里那些身穿</a:t>
            </a:r>
            <a:r>
              <a:rPr lang="en-US" altLang="zh-CN" dirty="0">
                <a:latin typeface="Arial" panose="020B0604020202020204" pitchFamily="34" charset="0"/>
              </a:rPr>
              <a:t>T</a:t>
            </a:r>
            <a:r>
              <a:rPr lang="zh-CN" altLang="en-US" dirty="0">
                <a:latin typeface="Arial" panose="020B0604020202020204" pitchFamily="34" charset="0"/>
              </a:rPr>
              <a:t>恤的</a:t>
            </a:r>
            <a:r>
              <a:rPr lang="en-US" altLang="zh-CN" dirty="0">
                <a:latin typeface="Arial" panose="020B0604020202020204" pitchFamily="34" charset="0"/>
              </a:rPr>
              <a:t>20</a:t>
            </a:r>
            <a:r>
              <a:rPr lang="zh-CN" altLang="en-US" dirty="0">
                <a:latin typeface="Arial" panose="020B0604020202020204" pitchFamily="34" charset="0"/>
              </a:rPr>
              <a:t>岁出头小伙子得以从西装革领的</a:t>
            </a:r>
            <a:r>
              <a:rPr lang="en-US" altLang="zh-CN" dirty="0">
                <a:latin typeface="Arial" panose="020B0604020202020204" pitchFamily="34" charset="0"/>
              </a:rPr>
              <a:t>IBM</a:t>
            </a:r>
            <a:r>
              <a:rPr lang="zh-CN" altLang="en-US" dirty="0">
                <a:latin typeface="Arial" panose="020B0604020202020204" pitchFamily="34" charset="0"/>
              </a:rPr>
              <a:t>、博思艾伦（</a:t>
            </a:r>
            <a:r>
              <a:rPr lang="en-US" altLang="zh-CN" dirty="0">
                <a:latin typeface="Arial" panose="020B0604020202020204" pitchFamily="34" charset="0"/>
              </a:rPr>
              <a:t>Booz Allen</a:t>
            </a:r>
            <a:r>
              <a:rPr lang="zh-CN" altLang="en-US" dirty="0">
                <a:latin typeface="Arial" panose="020B0604020202020204" pitchFamily="34" charset="0"/>
              </a:rPr>
              <a:t>）和洛克希德马丁公司（</a:t>
            </a:r>
            <a:r>
              <a:rPr lang="en-US" altLang="zh-CN" dirty="0">
                <a:latin typeface="Arial" panose="020B0604020202020204" pitchFamily="34" charset="0"/>
              </a:rPr>
              <a:t>Lockheed Martin</a:t>
            </a:r>
            <a:r>
              <a:rPr lang="zh-CN" altLang="en-US" dirty="0">
                <a:latin typeface="Arial" panose="020B0604020202020204" pitchFamily="34" charset="0"/>
              </a:rPr>
              <a:t>）员工手中挖走了客户，因为这些工具部署速度更快，提供了更加清晰的结果，每次安装的费用常常低于</a:t>
            </a:r>
            <a:r>
              <a:rPr lang="en-US" altLang="zh-CN" dirty="0">
                <a:latin typeface="Arial" panose="020B0604020202020204" pitchFamily="34" charset="0"/>
              </a:rPr>
              <a:t>100</a:t>
            </a:r>
            <a:r>
              <a:rPr lang="zh-CN" altLang="en-US" dirty="0">
                <a:latin typeface="Arial" panose="020B0604020202020204" pitchFamily="34" charset="0"/>
              </a:rPr>
              <a:t>万美元，这仅仅相当于竞争对手所报价格的零头。帕兰提尔公司的商业客户（该公司对这些客户身份的保密程度甚至超过了政府客户）包括美国银行（</a:t>
            </a:r>
            <a:r>
              <a:rPr lang="en-US" altLang="zh-CN" dirty="0">
                <a:latin typeface="Arial" panose="020B0604020202020204" pitchFamily="34" charset="0"/>
              </a:rPr>
              <a:t>Bank of America</a:t>
            </a:r>
            <a:r>
              <a:rPr lang="zh-CN" altLang="en-US" dirty="0">
                <a:latin typeface="Arial" panose="020B0604020202020204" pitchFamily="34" charset="0"/>
              </a:rPr>
              <a:t>）和新闻集团（</a:t>
            </a:r>
            <a:r>
              <a:rPr lang="en-US" altLang="zh-CN" dirty="0">
                <a:latin typeface="Arial" panose="020B0604020202020204" pitchFamily="34" charset="0"/>
              </a:rPr>
              <a:t>News Corp</a:t>
            </a:r>
            <a:r>
              <a:rPr lang="zh-CN" altLang="en-US" dirty="0">
                <a:latin typeface="Arial" panose="020B0604020202020204" pitchFamily="34" charset="0"/>
              </a:rPr>
              <a:t>）。来自私营部门的交易现在占到该公司营收的近六成，</a:t>
            </a:r>
            <a:r>
              <a:rPr lang="en-US" altLang="zh-CN" dirty="0">
                <a:latin typeface="Arial" panose="020B0604020202020204" pitchFamily="34" charset="0"/>
              </a:rPr>
              <a:t>《</a:t>
            </a:r>
            <a:r>
              <a:rPr lang="zh-CN" altLang="en-US" dirty="0">
                <a:latin typeface="Arial" panose="020B0604020202020204" pitchFamily="34" charset="0"/>
              </a:rPr>
              <a:t>福布斯</a:t>
            </a:r>
            <a:r>
              <a:rPr lang="en-US" altLang="zh-CN" dirty="0">
                <a:latin typeface="Arial" panose="020B0604020202020204" pitchFamily="34" charset="0"/>
              </a:rPr>
              <a:t>》</a:t>
            </a:r>
            <a:r>
              <a:rPr lang="zh-CN" altLang="en-US" dirty="0">
                <a:latin typeface="Arial" panose="020B0604020202020204" pitchFamily="34" charset="0"/>
              </a:rPr>
              <a:t>估计这块收入将在今年达到</a:t>
            </a:r>
            <a:r>
              <a:rPr lang="en-US" altLang="zh-CN" dirty="0">
                <a:latin typeface="Arial" panose="020B0604020202020204" pitchFamily="34" charset="0"/>
              </a:rPr>
              <a:t>4.5</a:t>
            </a:r>
            <a:r>
              <a:rPr lang="zh-CN" altLang="en-US" dirty="0">
                <a:latin typeface="Arial" panose="020B0604020202020204" pitchFamily="34" charset="0"/>
              </a:rPr>
              <a:t>亿美元，比去年的不到</a:t>
            </a:r>
            <a:r>
              <a:rPr lang="en-US" altLang="zh-CN" dirty="0">
                <a:latin typeface="Arial" panose="020B0604020202020204" pitchFamily="34" charset="0"/>
              </a:rPr>
              <a:t>3</a:t>
            </a:r>
            <a:r>
              <a:rPr lang="zh-CN" altLang="en-US" dirty="0">
                <a:latin typeface="Arial" panose="020B0604020202020204" pitchFamily="34" charset="0"/>
              </a:rPr>
              <a:t>亿美元又有大幅增加。卡普预计，帕兰提尔明年能新签下</a:t>
            </a:r>
            <a:r>
              <a:rPr lang="en-US" altLang="zh-CN" dirty="0">
                <a:latin typeface="Arial" panose="020B0604020202020204" pitchFamily="34" charset="0"/>
              </a:rPr>
              <a:t>10</a:t>
            </a:r>
            <a:r>
              <a:rPr lang="zh-CN" altLang="en-US" dirty="0">
                <a:latin typeface="Arial" panose="020B0604020202020204" pitchFamily="34" charset="0"/>
              </a:rPr>
              <a:t>亿美元的长期合同，有望使该公司首次实现盈利。</a:t>
            </a:r>
          </a:p>
          <a:p>
            <a:r>
              <a:rPr lang="zh-CN" altLang="en-US" dirty="0">
                <a:latin typeface="Arial" panose="020B0604020202020204" pitchFamily="34" charset="0"/>
              </a:rPr>
              <a:t>结论：一家得到</a:t>
            </a:r>
            <a:r>
              <a:rPr lang="en-US" altLang="zh-CN" dirty="0">
                <a:latin typeface="Arial" panose="020B0604020202020204" pitchFamily="34" charset="0"/>
              </a:rPr>
              <a:t>CIA</a:t>
            </a:r>
            <a:r>
              <a:rPr lang="zh-CN" altLang="en-US" dirty="0">
                <a:latin typeface="Arial" panose="020B0604020202020204" pitchFamily="34" charset="0"/>
              </a:rPr>
              <a:t>资助、由一位古怪哲学家管理的公司已经变成了科技界估值最高的私企之一。目前正在进行的这轮融资中，对该公司的估值达到</a:t>
            </a:r>
            <a:r>
              <a:rPr lang="en-US" altLang="zh-CN" dirty="0">
                <a:latin typeface="Arial" panose="020B0604020202020204" pitchFamily="34" charset="0"/>
              </a:rPr>
              <a:t>50</a:t>
            </a:r>
            <a:r>
              <a:rPr lang="zh-CN" altLang="en-US" dirty="0">
                <a:latin typeface="Arial" panose="020B0604020202020204" pitchFamily="34" charset="0"/>
              </a:rPr>
              <a:t>亿到</a:t>
            </a:r>
            <a:r>
              <a:rPr lang="en-US" altLang="zh-CN" dirty="0">
                <a:latin typeface="Arial" panose="020B0604020202020204" pitchFamily="34" charset="0"/>
              </a:rPr>
              <a:t>80</a:t>
            </a:r>
            <a:r>
              <a:rPr lang="zh-CN" altLang="en-US" dirty="0">
                <a:latin typeface="Arial" panose="020B0604020202020204" pitchFamily="34" charset="0"/>
              </a:rPr>
              <a:t>亿美元之间。卡普拥有大约</a:t>
            </a:r>
            <a:r>
              <a:rPr lang="en-US" altLang="zh-CN" dirty="0">
                <a:latin typeface="Arial" panose="020B0604020202020204" pitchFamily="34" charset="0"/>
              </a:rPr>
              <a:t>10%</a:t>
            </a:r>
            <a:r>
              <a:rPr lang="zh-CN" altLang="en-US" dirty="0">
                <a:latin typeface="Arial" panose="020B0604020202020204" pitchFamily="34" charset="0"/>
              </a:rPr>
              <a:t>的公司股份，仅次于最大股东彼得</a:t>
            </a:r>
            <a:r>
              <a:rPr lang="en-US" altLang="zh-CN" dirty="0">
                <a:latin typeface="Arial" panose="020B0604020202020204" pitchFamily="34" charset="0"/>
              </a:rPr>
              <a:t>·</a:t>
            </a:r>
            <a:r>
              <a:rPr lang="zh-CN" altLang="en-US" dirty="0">
                <a:latin typeface="Arial" panose="020B0604020202020204" pitchFamily="34" charset="0"/>
              </a:rPr>
              <a:t>泰尔（</a:t>
            </a:r>
            <a:r>
              <a:rPr lang="en-US" altLang="zh-CN" dirty="0">
                <a:latin typeface="Arial" panose="020B0604020202020204" pitchFamily="34" charset="0"/>
              </a:rPr>
              <a:t>Peter Thiel</a:t>
            </a:r>
            <a:r>
              <a:rPr lang="zh-CN" altLang="en-US" dirty="0">
                <a:latin typeface="Arial" panose="020B0604020202020204" pitchFamily="34" charset="0"/>
              </a:rPr>
              <a:t>）。这位亿万富豪创办了贝宝（</a:t>
            </a:r>
            <a:r>
              <a:rPr lang="en-US" altLang="zh-CN" dirty="0">
                <a:latin typeface="Arial" panose="020B0604020202020204" pitchFamily="34" charset="0"/>
              </a:rPr>
              <a:t>PayPal</a:t>
            </a:r>
            <a:r>
              <a:rPr lang="zh-CN" altLang="en-US" dirty="0">
                <a:latin typeface="Arial" panose="020B0604020202020204" pitchFamily="34" charset="0"/>
              </a:rPr>
              <a:t>），并且是</a:t>
            </a:r>
            <a:r>
              <a:rPr lang="en-US" altLang="zh-CN" dirty="0">
                <a:latin typeface="Arial" panose="020B0604020202020204" pitchFamily="34" charset="0"/>
              </a:rPr>
              <a:t>Facebook</a:t>
            </a:r>
            <a:r>
              <a:rPr lang="zh-CN" altLang="en-US" dirty="0">
                <a:latin typeface="Arial" panose="020B0604020202020204" pitchFamily="34" charset="0"/>
              </a:rPr>
              <a:t>的早期投资人。帕兰提尔公司的其他亿万富豪投资者包括肯尼斯</a:t>
            </a:r>
            <a:r>
              <a:rPr lang="en-US" altLang="zh-CN" dirty="0">
                <a:latin typeface="Arial" panose="020B0604020202020204" pitchFamily="34" charset="0"/>
              </a:rPr>
              <a:t>·</a:t>
            </a:r>
            <a:r>
              <a:rPr lang="zh-CN" altLang="en-US" dirty="0">
                <a:latin typeface="Arial" panose="020B0604020202020204" pitchFamily="34" charset="0"/>
              </a:rPr>
              <a:t>朗格尼（</a:t>
            </a:r>
            <a:r>
              <a:rPr lang="en-US" altLang="zh-CN" dirty="0">
                <a:latin typeface="Arial" panose="020B0604020202020204" pitchFamily="34" charset="0"/>
              </a:rPr>
              <a:t>Ken </a:t>
            </a:r>
            <a:r>
              <a:rPr lang="en-US" altLang="zh-CN" dirty="0" err="1">
                <a:latin typeface="Arial" panose="020B0604020202020204" pitchFamily="34" charset="0"/>
              </a:rPr>
              <a:t>Langone</a:t>
            </a:r>
            <a:r>
              <a:rPr lang="zh-CN" altLang="en-US" dirty="0">
                <a:latin typeface="Arial" panose="020B0604020202020204" pitchFamily="34" charset="0"/>
              </a:rPr>
              <a:t>）和对冲基金巨头斯坦利</a:t>
            </a:r>
            <a:r>
              <a:rPr lang="en-US" altLang="zh-CN" dirty="0">
                <a:latin typeface="Arial" panose="020B0604020202020204" pitchFamily="34" charset="0"/>
              </a:rPr>
              <a:t>·</a:t>
            </a:r>
            <a:r>
              <a:rPr lang="zh-CN" altLang="en-US" dirty="0">
                <a:latin typeface="Arial" panose="020B0604020202020204" pitchFamily="34" charset="0"/>
              </a:rPr>
              <a:t>德鲁肯米勒（</a:t>
            </a:r>
            <a:r>
              <a:rPr lang="en-US" altLang="zh-CN" dirty="0">
                <a:latin typeface="Arial" panose="020B0604020202020204" pitchFamily="34" charset="0"/>
              </a:rPr>
              <a:t>Stanley </a:t>
            </a:r>
            <a:r>
              <a:rPr lang="en-US" altLang="zh-CN" dirty="0" err="1">
                <a:latin typeface="Arial" panose="020B0604020202020204" pitchFamily="34" charset="0"/>
              </a:rPr>
              <a:t>Druckenmiller</a:t>
            </a:r>
            <a:r>
              <a:rPr lang="zh-CN" altLang="en-US" dirty="0">
                <a:latin typeface="Arial" panose="020B0604020202020204" pitchFamily="34" charset="0"/>
              </a:rPr>
              <a:t>）。如果该公司上市，卡普有望成为硅谷最新鲜出炉的亿万富豪，而泰尔的财富则有可能翻倍。但卡普说，帕兰提尔目前还不愿考虑上市这种可能性。</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79B66A4-DE7F-4862-96CC-7AA3AC42B34E}" type="slidenum">
              <a:rPr kumimoji="0" lang="zh-CN" altLang="en-US" sz="1200" smtClean="0">
                <a:solidFill>
                  <a:srgbClr val="000000"/>
                </a:solidFill>
                <a:latin typeface="Calibri" panose="020F0502020204030204" pitchFamily="34" charset="0"/>
              </a:rPr>
              <a:pPr/>
              <a:t>25</a:t>
            </a:fld>
            <a:endParaRPr kumimoji="0" lang="en-US" altLang="zh-CN" sz="1200">
              <a:solidFill>
                <a:srgbClr val="000000"/>
              </a:solidFill>
              <a:latin typeface="Calibri" panose="020F0502020204030204" pitchFamily="34" charset="0"/>
            </a:endParaRPr>
          </a:p>
        </p:txBody>
      </p:sp>
    </p:spTree>
    <p:extLst>
      <p:ext uri="{BB962C8B-B14F-4D97-AF65-F5344CB8AC3E}">
        <p14:creationId xmlns:p14="http://schemas.microsoft.com/office/powerpoint/2010/main" val="3765302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3D5B78C-D642-48BF-AEBC-984FBCB924E0}" type="slidenum">
              <a:rPr kumimoji="0" lang="zh-CN" altLang="en-US" sz="1200" smtClean="0">
                <a:latin typeface="Arial" panose="020B0604020202020204" pitchFamily="34" charset="0"/>
              </a:rPr>
              <a:pPr/>
              <a:t>26</a:t>
            </a:fld>
            <a:endParaRPr kumimoji="0" lang="zh-CN" altLang="en-US" sz="1200">
              <a:latin typeface="Arial" panose="020B0604020202020204" pitchFamily="34" charset="0"/>
            </a:endParaRPr>
          </a:p>
        </p:txBody>
      </p:sp>
    </p:spTree>
    <p:extLst>
      <p:ext uri="{BB962C8B-B14F-4D97-AF65-F5344CB8AC3E}">
        <p14:creationId xmlns:p14="http://schemas.microsoft.com/office/powerpoint/2010/main" val="117208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rgbClr val="233337"/>
        </a:solidFill>
        <a:effectLst/>
      </p:bgPr>
    </p:bg>
    <p:spTree>
      <p:nvGrpSpPr>
        <p:cNvPr id="1" name=""/>
        <p:cNvGrpSpPr/>
        <p:nvPr/>
      </p:nvGrpSpPr>
      <p:grpSpPr>
        <a:xfrm>
          <a:off x="0" y="0"/>
          <a:ext cx="0" cy="0"/>
          <a:chOff x="0" y="0"/>
          <a:chExt cx="0" cy="0"/>
        </a:xfrm>
      </p:grpSpPr>
      <p:sp>
        <p:nvSpPr>
          <p:cNvPr id="4" name="Rectangle 6"/>
          <p:cNvSpPr>
            <a:spLocks noChangeArrowheads="1"/>
          </p:cNvSpPr>
          <p:nvPr/>
        </p:nvSpPr>
        <p:spPr bwMode="auto">
          <a:xfrm>
            <a:off x="0" y="0"/>
            <a:ext cx="37338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600" i="1">
                <a:solidFill>
                  <a:srgbClr val="FFFFFF"/>
                </a:solidFill>
                <a:latin typeface="Calibri" panose="020F0502020204030204" pitchFamily="34" charset="0"/>
                <a:ea typeface="ＭＳ Ｐゴシック" panose="020B0600070205080204" pitchFamily="34" charset="-128"/>
              </a:rPr>
              <a:t>Introduction to Information Retrieval</a:t>
            </a:r>
          </a:p>
        </p:txBody>
      </p:sp>
      <p:sp>
        <p:nvSpPr>
          <p:cNvPr id="5" name="Rectangle 7"/>
          <p:cNvSpPr>
            <a:spLocks noChangeArrowheads="1"/>
          </p:cNvSpPr>
          <p:nvPr/>
        </p:nvSpPr>
        <p:spPr bwMode="auto">
          <a:xfrm>
            <a:off x="3733800" y="0"/>
            <a:ext cx="38862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sp>
        <p:nvSpPr>
          <p:cNvPr id="6" name="TextBox 5"/>
          <p:cNvSpPr txBox="1">
            <a:spLocks noChangeArrowheads="1"/>
          </p:cNvSpPr>
          <p:nvPr/>
        </p:nvSpPr>
        <p:spPr bwMode="auto">
          <a:xfrm>
            <a:off x="2581275" y="1600200"/>
            <a:ext cx="38973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defRPr/>
            </a:pPr>
            <a:r>
              <a:rPr lang="zh-CN" altLang="en-US" sz="4800" b="1">
                <a:solidFill>
                  <a:srgbClr val="FBFCFF"/>
                </a:solidFill>
                <a:latin typeface="黑体" panose="02010609060101010101" pitchFamily="49" charset="-122"/>
                <a:ea typeface="黑体" panose="02010609060101010101" pitchFamily="49" charset="-122"/>
                <a:cs typeface="Arial Unicode MS" panose="020B0604020202020204" pitchFamily="34" charset="-122"/>
              </a:rPr>
              <a:t>信息检索导论</a:t>
            </a:r>
            <a:endParaRPr lang="en-US" altLang="zh-CN" sz="4800" b="1">
              <a:solidFill>
                <a:srgbClr val="FBFCFF"/>
              </a:solidFill>
              <a:latin typeface="黑体" panose="02010609060101010101" pitchFamily="49" charset="-122"/>
              <a:ea typeface="黑体" panose="02010609060101010101" pitchFamily="49" charset="-122"/>
              <a:cs typeface="Arial Unicode MS" panose="020B0604020202020204" pitchFamily="34" charset="-122"/>
            </a:endParaRPr>
          </a:p>
        </p:txBody>
      </p:sp>
      <p:sp>
        <p:nvSpPr>
          <p:cNvPr id="7" name="Rectangle 10"/>
          <p:cNvSpPr>
            <a:spLocks noChangeArrowheads="1"/>
          </p:cNvSpPr>
          <p:nvPr/>
        </p:nvSpPr>
        <p:spPr bwMode="auto">
          <a:xfrm>
            <a:off x="0" y="0"/>
            <a:ext cx="9144000" cy="304800"/>
          </a:xfrm>
          <a:prstGeom prst="rect">
            <a:avLst/>
          </a:prstGeom>
          <a:solidFill>
            <a:srgbClr val="139CB7"/>
          </a:solidFill>
          <a:ln w="9525">
            <a:solidFill>
              <a:srgbClr val="406E84"/>
            </a:solidFill>
            <a:miter lim="800000"/>
            <a:headEnd/>
            <a:tailEnd/>
          </a:ln>
          <a:effectLst>
            <a:outerShdw dist="23000" dir="5400000" rotWithShape="0">
              <a:srgbClr val="808080">
                <a:alpha val="34998"/>
              </a:srgbClr>
            </a:outerShdw>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400" dirty="0">
                <a:solidFill>
                  <a:srgbClr val="FFFFFF"/>
                </a:solidFill>
                <a:latin typeface="楷体" pitchFamily="49" charset="-122"/>
                <a:ea typeface="楷体" pitchFamily="49" charset="-122"/>
              </a:rPr>
              <a:t>中国科学院大学</a:t>
            </a:r>
            <a:r>
              <a:rPr lang="en-US" altLang="zh-CN" sz="1400" dirty="0">
                <a:solidFill>
                  <a:srgbClr val="FFFFFF"/>
                </a:solidFill>
                <a:latin typeface="楷体" pitchFamily="49" charset="-122"/>
                <a:ea typeface="楷体" pitchFamily="49" charset="-122"/>
              </a:rPr>
              <a:t>2020</a:t>
            </a:r>
            <a:r>
              <a:rPr lang="zh-CN" altLang="en-US" sz="1400" dirty="0">
                <a:solidFill>
                  <a:srgbClr val="FFFFFF"/>
                </a:solidFill>
                <a:latin typeface="楷体" pitchFamily="49" charset="-122"/>
                <a:ea typeface="楷体" pitchFamily="49" charset="-122"/>
              </a:rPr>
              <a:t>年春季课程</a:t>
            </a:r>
            <a:r>
              <a:rPr lang="en-US" altLang="zh-CN" sz="1400" dirty="0">
                <a:solidFill>
                  <a:srgbClr val="FFFFFF"/>
                </a:solidFill>
                <a:latin typeface="楷体" pitchFamily="49" charset="-122"/>
                <a:ea typeface="楷体" pitchFamily="49" charset="-122"/>
              </a:rPr>
              <a:t>《</a:t>
            </a:r>
            <a:r>
              <a:rPr lang="zh-CN" altLang="en-US" sz="1400" dirty="0">
                <a:solidFill>
                  <a:srgbClr val="FFFFFF"/>
                </a:solidFill>
                <a:latin typeface="楷体" pitchFamily="49" charset="-122"/>
                <a:ea typeface="楷体" pitchFamily="49" charset="-122"/>
              </a:rPr>
              <a:t>信息检索导论</a:t>
            </a:r>
            <a:r>
              <a:rPr lang="en-US" altLang="zh-CN" sz="1400" dirty="0">
                <a:solidFill>
                  <a:srgbClr val="FFFFFF"/>
                </a:solidFill>
                <a:latin typeface="楷体" pitchFamily="49" charset="-122"/>
                <a:ea typeface="楷体" pitchFamily="49" charset="-122"/>
              </a:rPr>
              <a:t>》                                    </a:t>
            </a:r>
            <a:r>
              <a:rPr lang="zh-CN" altLang="en-US" sz="1400" dirty="0">
                <a:solidFill>
                  <a:srgbClr val="FFFFFF"/>
                </a:solidFill>
                <a:latin typeface="楷体" pitchFamily="49" charset="-122"/>
                <a:ea typeface="楷体" pitchFamily="49" charset="-122"/>
              </a:rPr>
              <a:t>更新时间：</a:t>
            </a:r>
            <a:r>
              <a:rPr lang="en-US" altLang="zh-CN" sz="1400" dirty="0">
                <a:solidFill>
                  <a:srgbClr val="FFFFFF"/>
                </a:solidFill>
                <a:latin typeface="楷体" pitchFamily="49" charset="-122"/>
                <a:ea typeface="楷体" pitchFamily="49" charset="-122"/>
              </a:rPr>
              <a:t>                                                                                                   </a:t>
            </a:r>
            <a:endParaRPr lang="zh-CN" altLang="en-US" sz="1400" dirty="0">
              <a:solidFill>
                <a:srgbClr val="FFFFFF"/>
              </a:solidFill>
              <a:latin typeface="楷体" pitchFamily="49" charset="-122"/>
              <a:ea typeface="楷体" pitchFamily="49" charset="-122"/>
            </a:endParaRPr>
          </a:p>
        </p:txBody>
      </p:sp>
      <p:sp>
        <p:nvSpPr>
          <p:cNvPr id="8" name="Rectangle 11"/>
          <p:cNvSpPr>
            <a:spLocks noChangeArrowheads="1"/>
          </p:cNvSpPr>
          <p:nvPr/>
        </p:nvSpPr>
        <p:spPr bwMode="auto">
          <a:xfrm>
            <a:off x="431800" y="2438400"/>
            <a:ext cx="835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defRPr/>
            </a:pPr>
            <a:r>
              <a:rPr lang="en-US" altLang="zh-CN" sz="3600" b="1">
                <a:solidFill>
                  <a:srgbClr val="139CB7"/>
                </a:solidFill>
                <a:ea typeface="Arial Unicode MS" panose="020B0604020202020204" pitchFamily="34" charset="-122"/>
                <a:cs typeface="Times New Roman" panose="02020603050405020304" pitchFamily="18" charset="0"/>
              </a:rPr>
              <a:t>An Introduction to Information Retrieval</a:t>
            </a:r>
          </a:p>
        </p:txBody>
      </p:sp>
      <p:sp>
        <p:nvSpPr>
          <p:cNvPr id="9" name="TextBox 8"/>
          <p:cNvSpPr txBox="1">
            <a:spLocks noChangeArrowheads="1"/>
          </p:cNvSpPr>
          <p:nvPr/>
        </p:nvSpPr>
        <p:spPr bwMode="auto">
          <a:xfrm>
            <a:off x="827088" y="4437063"/>
            <a:ext cx="7489825"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defRPr/>
            </a:pPr>
            <a:r>
              <a:rPr lang="zh-CN" altLang="en-US" dirty="0">
                <a:solidFill>
                  <a:schemeClr val="bg1"/>
                </a:solidFill>
                <a:latin typeface="宋体" panose="02010600030101010101" pitchFamily="2" charset="-122"/>
                <a:cs typeface="Times New Roman" panose="02020603050405020304" pitchFamily="18" charset="0"/>
              </a:rPr>
              <a:t>授课人：李波</a:t>
            </a:r>
            <a:endParaRPr lang="en-US" altLang="zh-CN" dirty="0">
              <a:solidFill>
                <a:schemeClr val="bg1"/>
              </a:solidFill>
              <a:latin typeface="宋体" panose="02010600030101010101" pitchFamily="2" charset="-122"/>
              <a:cs typeface="Times New Roman" panose="02020603050405020304" pitchFamily="18" charset="0"/>
            </a:endParaRPr>
          </a:p>
          <a:p>
            <a:pPr algn="ctr">
              <a:defRPr/>
            </a:pPr>
            <a:endParaRPr lang="en-US" altLang="zh-CN" dirty="0">
              <a:solidFill>
                <a:schemeClr val="bg1"/>
              </a:solidFill>
              <a:latin typeface="宋体" panose="02010600030101010101" pitchFamily="2" charset="-122"/>
              <a:cs typeface="Times New Roman" panose="02020603050405020304" pitchFamily="18" charset="0"/>
            </a:endParaRPr>
          </a:p>
          <a:p>
            <a:pPr algn="ctr">
              <a:defRPr/>
            </a:pPr>
            <a:r>
              <a:rPr lang="zh-CN" altLang="en-US" dirty="0">
                <a:solidFill>
                  <a:schemeClr val="bg1"/>
                </a:solidFill>
                <a:latin typeface="宋体" panose="02010600030101010101" pitchFamily="2" charset="-122"/>
                <a:cs typeface="Times New Roman" panose="02020603050405020304" pitchFamily="18" charset="0"/>
              </a:rPr>
              <a:t>中国科学院信息工程研究所</a:t>
            </a:r>
            <a:r>
              <a:rPr lang="en-US" altLang="zh-CN" dirty="0">
                <a:solidFill>
                  <a:schemeClr val="bg1"/>
                </a:solidFill>
                <a:latin typeface="宋体" panose="02010600030101010101" pitchFamily="2" charset="-122"/>
                <a:cs typeface="Times New Roman" panose="02020603050405020304" pitchFamily="18" charset="0"/>
              </a:rPr>
              <a:t>/</a:t>
            </a:r>
            <a:r>
              <a:rPr lang="zh-CN" altLang="en-US" dirty="0">
                <a:solidFill>
                  <a:schemeClr val="bg1"/>
                </a:solidFill>
                <a:latin typeface="宋体" panose="02010600030101010101" pitchFamily="2" charset="-122"/>
                <a:cs typeface="Times New Roman" panose="02020603050405020304" pitchFamily="18" charset="0"/>
              </a:rPr>
              <a:t>国科大网络空间安全学院</a:t>
            </a:r>
            <a:endParaRPr lang="en-US" altLang="zh-CN" dirty="0">
              <a:solidFill>
                <a:schemeClr val="bg1"/>
              </a:solidFill>
              <a:latin typeface="宋体" panose="02010600030101010101" pitchFamily="2" charset="-122"/>
              <a:cs typeface="Times New Roman" panose="02020603050405020304" pitchFamily="18" charset="0"/>
            </a:endParaRPr>
          </a:p>
          <a:p>
            <a:pPr algn="ctr">
              <a:defRPr/>
            </a:pPr>
            <a:endParaRPr lang="en-US" altLang="zh-CN" dirty="0">
              <a:solidFill>
                <a:schemeClr val="bg1"/>
              </a:solidFill>
              <a:latin typeface="宋体" panose="02010600030101010101" pitchFamily="2" charset="-122"/>
              <a:cs typeface="Times New Roman" panose="02020603050405020304" pitchFamily="18" charset="0"/>
            </a:endParaRPr>
          </a:p>
          <a:p>
            <a:pPr algn="ctr">
              <a:defRPr/>
            </a:pPr>
            <a:endParaRPr lang="en-US" altLang="zh-CN" sz="2800" dirty="0">
              <a:solidFill>
                <a:srgbClr val="FFFF00"/>
              </a:solidFill>
              <a:ea typeface="ＭＳ Ｐゴシック" panose="020B0600070205080204" pitchFamily="34" charset="-128"/>
              <a:cs typeface="Times New Roman" panose="02020603050405020304" pitchFamily="18" charset="0"/>
            </a:endParaRPr>
          </a:p>
        </p:txBody>
      </p:sp>
      <p:sp>
        <p:nvSpPr>
          <p:cNvPr id="10" name="日期占位符 13"/>
          <p:cNvSpPr txBox="1">
            <a:spLocks/>
          </p:cNvSpPr>
          <p:nvPr/>
        </p:nvSpPr>
        <p:spPr>
          <a:xfrm>
            <a:off x="0" y="6553200"/>
            <a:ext cx="9144000" cy="304800"/>
          </a:xfrm>
          <a:prstGeom prst="rect">
            <a:avLst/>
          </a:prstGeom>
        </p:spPr>
        <p:txBody>
          <a:bodyPr anchor="ctr"/>
          <a:lstStyle>
            <a:lvl1pPr>
              <a:defRPr>
                <a:solidFill>
                  <a:schemeClr val="bg1"/>
                </a:solidFill>
              </a:defRPr>
            </a:lvl1pPr>
          </a:lstStyle>
          <a:p>
            <a:pPr>
              <a:defRPr/>
            </a:pPr>
            <a:r>
              <a:rPr lang="zh-CN" altLang="en-US" sz="1200" dirty="0">
                <a:latin typeface="Calibri" pitchFamily="34" charset="0"/>
              </a:rPr>
              <a:t>*改编自</a:t>
            </a:r>
            <a:r>
              <a:rPr lang="en-US" altLang="zh-CN" sz="1200" dirty="0">
                <a:latin typeface="Calibri" pitchFamily="34" charset="0"/>
              </a:rPr>
              <a:t>”An introduction to  Information retrieval”</a:t>
            </a:r>
            <a:r>
              <a:rPr lang="zh-CN" altLang="en-US" sz="1200" dirty="0">
                <a:latin typeface="Calibri" pitchFamily="34" charset="0"/>
              </a:rPr>
              <a:t>网上公开的课件，地址 </a:t>
            </a:r>
            <a:r>
              <a:rPr lang="en-US" altLang="zh-CN" sz="1200" dirty="0">
                <a:ea typeface="宋体" charset="-122"/>
              </a:rPr>
              <a:t>http://nlp.stanford.edu/IR-book/</a:t>
            </a:r>
            <a:endParaRPr lang="zh-CN" altLang="en-US" sz="1200" dirty="0">
              <a:latin typeface="Calibri" pitchFamily="34" charset="0"/>
            </a:endParaRPr>
          </a:p>
        </p:txBody>
      </p:sp>
      <p:sp>
        <p:nvSpPr>
          <p:cNvPr id="3" name="Subtitle 2"/>
          <p:cNvSpPr>
            <a:spLocks noGrp="1"/>
          </p:cNvSpPr>
          <p:nvPr>
            <p:ph type="subTitle" idx="1"/>
          </p:nvPr>
        </p:nvSpPr>
        <p:spPr>
          <a:xfrm>
            <a:off x="1371600" y="3352800"/>
            <a:ext cx="6400800" cy="1066800"/>
          </a:xfrm>
        </p:spPr>
        <p:txBody>
          <a:bodyPr/>
          <a:lstStyle>
            <a:lvl1pPr marL="0" indent="0" algn="ctr">
              <a:buNone/>
              <a:defRPr>
                <a:solidFill>
                  <a:schemeClr val="bg1"/>
                </a:solidFill>
                <a:latin typeface="+mn-ea"/>
                <a:ea typeface="+mn-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01410590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lvl1pPr>
              <a:defRPr/>
            </a:lvl1pPr>
          </a:lstStyle>
          <a:p>
            <a:pPr>
              <a:defRPr/>
            </a:pPr>
            <a:endParaRPr lang="en-US" altLang="zh-CN"/>
          </a:p>
        </p:txBody>
      </p:sp>
      <p:sp>
        <p:nvSpPr>
          <p:cNvPr id="4" name="Footer Placeholder 3"/>
          <p:cNvSpPr>
            <a:spLocks noGrp="1"/>
          </p:cNvSpPr>
          <p:nvPr>
            <p:ph type="ftr" sz="quarter" idx="11"/>
          </p:nvPr>
        </p:nvSpPr>
        <p:spPr/>
        <p:txBody>
          <a:bodyPr/>
          <a:lstStyle>
            <a:lvl1pPr>
              <a:defRPr/>
            </a:lvl1pPr>
          </a:lstStyle>
          <a:p>
            <a:pPr>
              <a:defRPr/>
            </a:pPr>
            <a:r>
              <a:rPr lang="zh-CN" altLang="en-US"/>
              <a:t>中国科学院大学</a:t>
            </a:r>
            <a:r>
              <a:rPr lang="en-US" altLang="zh-CN"/>
              <a:t>2014年度秋季课程</a:t>
            </a:r>
            <a:endParaRPr lang="en-US" altLang="zh-CN" dirty="0"/>
          </a:p>
        </p:txBody>
      </p:sp>
      <p:sp>
        <p:nvSpPr>
          <p:cNvPr id="5" name="Slide Number Placeholder 4"/>
          <p:cNvSpPr>
            <a:spLocks noGrp="1"/>
          </p:cNvSpPr>
          <p:nvPr>
            <p:ph type="sldNum" sz="quarter" idx="12"/>
          </p:nvPr>
        </p:nvSpPr>
        <p:spPr/>
        <p:txBody>
          <a:bodyPr/>
          <a:lstStyle>
            <a:lvl1pPr>
              <a:defRPr/>
            </a:lvl1pPr>
          </a:lstStyle>
          <a:p>
            <a:pPr>
              <a:defRPr/>
            </a:pPr>
            <a:fld id="{11A1DD45-49B6-4570-954C-3849D1BEE5F9}" type="slidenum">
              <a:rPr lang="en-US" altLang="zh-CN"/>
              <a:pPr>
                <a:defRPr/>
              </a:pPr>
              <a:t>‹#›</a:t>
            </a:fld>
            <a:endParaRPr lang="en-US" altLang="zh-CN"/>
          </a:p>
        </p:txBody>
      </p:sp>
    </p:spTree>
    <p:extLst>
      <p:ext uri="{BB962C8B-B14F-4D97-AF65-F5344CB8AC3E}">
        <p14:creationId xmlns:p14="http://schemas.microsoft.com/office/powerpoint/2010/main" val="3368702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标题幻灯片">
    <p:bg>
      <p:bgPr>
        <a:solidFill>
          <a:srgbClr val="233337"/>
        </a:solidFill>
        <a:effectLst/>
      </p:bgPr>
    </p:bg>
    <p:spTree>
      <p:nvGrpSpPr>
        <p:cNvPr id="1" name=""/>
        <p:cNvGrpSpPr/>
        <p:nvPr/>
      </p:nvGrpSpPr>
      <p:grpSpPr>
        <a:xfrm>
          <a:off x="0" y="0"/>
          <a:ext cx="0" cy="0"/>
          <a:chOff x="0" y="0"/>
          <a:chExt cx="0" cy="0"/>
        </a:xfrm>
      </p:grpSpPr>
      <p:sp>
        <p:nvSpPr>
          <p:cNvPr id="4" name="Rectangle 6"/>
          <p:cNvSpPr>
            <a:spLocks noChangeArrowheads="1"/>
          </p:cNvSpPr>
          <p:nvPr/>
        </p:nvSpPr>
        <p:spPr bwMode="auto">
          <a:xfrm>
            <a:off x="0" y="0"/>
            <a:ext cx="37338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600" i="1">
                <a:solidFill>
                  <a:srgbClr val="FFFFFF"/>
                </a:solidFill>
                <a:latin typeface="Calibri" panose="020F0502020204030204" pitchFamily="34" charset="0"/>
                <a:ea typeface="ＭＳ Ｐゴシック" panose="020B0600070205080204" pitchFamily="34" charset="-128"/>
              </a:rPr>
              <a:t>Introduction to Information Retrieval</a:t>
            </a:r>
          </a:p>
        </p:txBody>
      </p:sp>
      <p:sp>
        <p:nvSpPr>
          <p:cNvPr id="5" name="Rectangle 7"/>
          <p:cNvSpPr>
            <a:spLocks noChangeArrowheads="1"/>
          </p:cNvSpPr>
          <p:nvPr/>
        </p:nvSpPr>
        <p:spPr bwMode="auto">
          <a:xfrm>
            <a:off x="3733800" y="0"/>
            <a:ext cx="38862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sp>
        <p:nvSpPr>
          <p:cNvPr id="6" name="Rectangle 8"/>
          <p:cNvSpPr>
            <a:spLocks noChangeArrowheads="1"/>
          </p:cNvSpPr>
          <p:nvPr/>
        </p:nvSpPr>
        <p:spPr bwMode="auto">
          <a:xfrm>
            <a:off x="7620000" y="0"/>
            <a:ext cx="1524000" cy="274638"/>
          </a:xfrm>
          <a:prstGeom prst="rect">
            <a:avLst/>
          </a:prstGeom>
          <a:solidFill>
            <a:srgbClr val="139CB7"/>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sp>
        <p:nvSpPr>
          <p:cNvPr id="7" name="TextBox 6"/>
          <p:cNvSpPr txBox="1">
            <a:spLocks noChangeArrowheads="1"/>
          </p:cNvSpPr>
          <p:nvPr/>
        </p:nvSpPr>
        <p:spPr bwMode="auto">
          <a:xfrm>
            <a:off x="2525713" y="2011363"/>
            <a:ext cx="32623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4000">
                <a:solidFill>
                  <a:srgbClr val="FBFCFF"/>
                </a:solidFill>
                <a:latin typeface="黑体" panose="02010609060101010101" pitchFamily="49" charset="-122"/>
                <a:ea typeface="黑体" panose="02010609060101010101" pitchFamily="49" charset="-122"/>
                <a:cs typeface="Arial Unicode MS" panose="020B0604020202020204" pitchFamily="34" charset="-122"/>
              </a:rPr>
              <a:t>信息检索导论</a:t>
            </a:r>
            <a:endParaRPr lang="en-US" altLang="zh-CN" sz="4000">
              <a:solidFill>
                <a:srgbClr val="FBFCFF"/>
              </a:solidFill>
              <a:latin typeface="黑体" panose="02010609060101010101" pitchFamily="49" charset="-122"/>
              <a:ea typeface="黑体" panose="02010609060101010101" pitchFamily="49" charset="-122"/>
              <a:cs typeface="Arial Unicode MS" panose="020B0604020202020204" pitchFamily="34" charset="-122"/>
            </a:endParaRPr>
          </a:p>
        </p:txBody>
      </p:sp>
      <p:sp>
        <p:nvSpPr>
          <p:cNvPr id="8" name="Rectangle 10"/>
          <p:cNvSpPr>
            <a:spLocks noChangeArrowheads="1"/>
          </p:cNvSpPr>
          <p:nvPr/>
        </p:nvSpPr>
        <p:spPr bwMode="auto">
          <a:xfrm>
            <a:off x="0" y="0"/>
            <a:ext cx="9144000" cy="304800"/>
          </a:xfrm>
          <a:prstGeom prst="rect">
            <a:avLst/>
          </a:prstGeom>
          <a:solidFill>
            <a:srgbClr val="139CB7"/>
          </a:solidFill>
          <a:ln w="9525">
            <a:solidFill>
              <a:srgbClr val="406E84"/>
            </a:solidFill>
            <a:miter lim="800000"/>
            <a:headEnd/>
            <a:tailEnd/>
          </a:ln>
          <a:effectLst>
            <a:outerShdw dist="23000" dir="5400000" rotWithShape="0">
              <a:srgbClr val="808080">
                <a:alpha val="34998"/>
              </a:srgbClr>
            </a:outerShdw>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400" i="1">
                <a:solidFill>
                  <a:srgbClr val="FFFFFF"/>
                </a:solidFill>
                <a:latin typeface="Calibri" panose="020F0502020204030204" pitchFamily="34" charset="0"/>
              </a:rPr>
              <a:t>中国科学院大学</a:t>
            </a:r>
            <a:r>
              <a:rPr lang="en-US" altLang="zh-CN" sz="1400" i="1">
                <a:solidFill>
                  <a:srgbClr val="FFFFFF"/>
                </a:solidFill>
                <a:latin typeface="Calibri" panose="020F0502020204030204" pitchFamily="34" charset="0"/>
              </a:rPr>
              <a:t>2019</a:t>
            </a:r>
            <a:r>
              <a:rPr lang="zh-CN" altLang="en-US" sz="1400" i="1">
                <a:solidFill>
                  <a:srgbClr val="FFFFFF"/>
                </a:solidFill>
                <a:latin typeface="Calibri" panose="020F0502020204030204" pitchFamily="34" charset="0"/>
              </a:rPr>
              <a:t>年春季课程</a:t>
            </a:r>
            <a:r>
              <a:rPr lang="en-US" altLang="zh-CN" sz="1400" i="1">
                <a:solidFill>
                  <a:srgbClr val="FFFFFF"/>
                </a:solidFill>
                <a:latin typeface="Calibri" panose="020F0502020204030204" pitchFamily="34" charset="0"/>
              </a:rPr>
              <a:t>《</a:t>
            </a:r>
            <a:r>
              <a:rPr lang="zh-CN" altLang="en-US" sz="1400" i="1">
                <a:solidFill>
                  <a:srgbClr val="FFFFFF"/>
                </a:solidFill>
                <a:latin typeface="Calibri" panose="020F0502020204030204" pitchFamily="34" charset="0"/>
              </a:rPr>
              <a:t>信息检索导论</a:t>
            </a:r>
            <a:r>
              <a:rPr lang="en-US" altLang="zh-CN" sz="1400" i="1">
                <a:solidFill>
                  <a:srgbClr val="FFFFFF"/>
                </a:solidFill>
                <a:latin typeface="Calibri" panose="020F0502020204030204" pitchFamily="34" charset="0"/>
              </a:rPr>
              <a:t>》                                                                                     </a:t>
            </a:r>
            <a:r>
              <a:rPr lang="zh-CN" altLang="en-US" sz="1400" i="1">
                <a:solidFill>
                  <a:srgbClr val="FFFFFF"/>
                </a:solidFill>
                <a:latin typeface="Calibri" panose="020F0502020204030204" pitchFamily="34" charset="0"/>
              </a:rPr>
              <a:t>主讲人：王斌</a:t>
            </a:r>
          </a:p>
        </p:txBody>
      </p:sp>
      <p:sp>
        <p:nvSpPr>
          <p:cNvPr id="9" name="Rectangle 11"/>
          <p:cNvSpPr>
            <a:spLocks noChangeArrowheads="1"/>
          </p:cNvSpPr>
          <p:nvPr/>
        </p:nvSpPr>
        <p:spPr bwMode="auto">
          <a:xfrm>
            <a:off x="611188" y="2801938"/>
            <a:ext cx="83581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3600" b="1">
                <a:solidFill>
                  <a:srgbClr val="139CB7"/>
                </a:solidFill>
                <a:ea typeface="Arial Unicode MS" panose="020B0604020202020204" pitchFamily="34" charset="-122"/>
                <a:cs typeface="Times New Roman" panose="02020603050405020304" pitchFamily="18" charset="0"/>
              </a:rPr>
              <a:t>An Introduction to 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0" name="Date Placeholder 3"/>
          <p:cNvSpPr>
            <a:spLocks noGrp="1"/>
          </p:cNvSpPr>
          <p:nvPr>
            <p:ph type="dt" sz="half" idx="10"/>
          </p:nvPr>
        </p:nvSpPr>
        <p:spPr/>
        <p:txBody>
          <a:bodyPr/>
          <a:lstStyle>
            <a:lvl1pPr>
              <a:defRPr>
                <a:solidFill>
                  <a:srgbClr val="437085"/>
                </a:solidFill>
              </a:defRPr>
            </a:lvl1pPr>
          </a:lstStyle>
          <a:p>
            <a:pPr>
              <a:defRPr/>
            </a:pPr>
            <a:endParaRPr lang="en-US" altLang="zh-CN"/>
          </a:p>
        </p:txBody>
      </p:sp>
      <p:sp>
        <p:nvSpPr>
          <p:cNvPr id="11" name="Footer Placeholder 4"/>
          <p:cNvSpPr>
            <a:spLocks noGrp="1"/>
          </p:cNvSpPr>
          <p:nvPr>
            <p:ph type="ftr" sz="quarter" idx="11"/>
          </p:nvPr>
        </p:nvSpPr>
        <p:spPr/>
        <p:txBody>
          <a:bodyPr/>
          <a:lstStyle>
            <a:lvl1pPr>
              <a:defRPr>
                <a:solidFill>
                  <a:srgbClr val="437085"/>
                </a:solidFill>
              </a:defRPr>
            </a:lvl1pPr>
          </a:lstStyle>
          <a:p>
            <a:pPr>
              <a:defRPr/>
            </a:pPr>
            <a:r>
              <a:rPr lang="zh-CN" altLang="en-US"/>
              <a:t>中国科学院大学</a:t>
            </a:r>
            <a:r>
              <a:rPr lang="en-US" altLang="zh-CN"/>
              <a:t>2014年度秋季课程</a:t>
            </a:r>
            <a:endParaRPr lang="en-US" altLang="zh-CN" dirty="0"/>
          </a:p>
        </p:txBody>
      </p:sp>
      <p:sp>
        <p:nvSpPr>
          <p:cNvPr id="12" name="Slide Number Placeholder 5"/>
          <p:cNvSpPr>
            <a:spLocks noGrp="1"/>
          </p:cNvSpPr>
          <p:nvPr>
            <p:ph type="sldNum" sz="quarter" idx="12"/>
          </p:nvPr>
        </p:nvSpPr>
        <p:spPr/>
        <p:txBody>
          <a:bodyPr/>
          <a:lstStyle>
            <a:lvl1pPr>
              <a:defRPr>
                <a:solidFill>
                  <a:srgbClr val="437085"/>
                </a:solidFill>
              </a:defRPr>
            </a:lvl1pPr>
          </a:lstStyle>
          <a:p>
            <a:pPr>
              <a:defRPr/>
            </a:pPr>
            <a:fld id="{1AEA5A2F-4C27-4ABE-9ACB-FCDFAB54BEF1}" type="slidenum">
              <a:rPr lang="en-US" altLang="zh-CN"/>
              <a:pPr>
                <a:defRPr/>
              </a:pPr>
              <a:t>‹#›</a:t>
            </a:fld>
            <a:endParaRPr lang="en-US" altLang="zh-CN"/>
          </a:p>
        </p:txBody>
      </p:sp>
    </p:spTree>
    <p:extLst>
      <p:ext uri="{BB962C8B-B14F-4D97-AF65-F5344CB8AC3E}">
        <p14:creationId xmlns:p14="http://schemas.microsoft.com/office/powerpoint/2010/main" val="55182593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zh-CN"/>
          </a:p>
        </p:txBody>
      </p:sp>
      <p:sp>
        <p:nvSpPr>
          <p:cNvPr id="3" name="Slide Number Placeholder 5"/>
          <p:cNvSpPr>
            <a:spLocks noGrp="1"/>
          </p:cNvSpPr>
          <p:nvPr>
            <p:ph type="sldNum" sz="quarter" idx="11"/>
          </p:nvPr>
        </p:nvSpPr>
        <p:spPr/>
        <p:txBody>
          <a:bodyPr/>
          <a:lstStyle>
            <a:lvl1pPr>
              <a:defRPr/>
            </a:lvl1pPr>
          </a:lstStyle>
          <a:p>
            <a:pPr>
              <a:defRPr/>
            </a:pPr>
            <a:fld id="{029DC33E-3F8C-4562-A714-80FCF4E2824A}" type="slidenum">
              <a:rPr lang="en-US" altLang="zh-CN"/>
              <a:pPr>
                <a:defRPr/>
              </a:pPr>
              <a:t>‹#›</a:t>
            </a:fld>
            <a:endParaRPr lang="en-US" altLang="zh-CN"/>
          </a:p>
        </p:txBody>
      </p:sp>
    </p:spTree>
    <p:extLst>
      <p:ext uri="{BB962C8B-B14F-4D97-AF65-F5344CB8AC3E}">
        <p14:creationId xmlns:p14="http://schemas.microsoft.com/office/powerpoint/2010/main" val="1565173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233337"/>
        </a:solidFill>
        <a:effectLst/>
      </p:bgPr>
    </p:bg>
    <p:spTree>
      <p:nvGrpSpPr>
        <p:cNvPr id="1" name=""/>
        <p:cNvGrpSpPr/>
        <p:nvPr/>
      </p:nvGrpSpPr>
      <p:grpSpPr>
        <a:xfrm>
          <a:off x="0" y="0"/>
          <a:ext cx="0" cy="0"/>
          <a:chOff x="0" y="0"/>
          <a:chExt cx="0" cy="0"/>
        </a:xfrm>
      </p:grpSpPr>
      <p:sp>
        <p:nvSpPr>
          <p:cNvPr id="4" name="Rectangle 6"/>
          <p:cNvSpPr>
            <a:spLocks noChangeArrowheads="1"/>
          </p:cNvSpPr>
          <p:nvPr/>
        </p:nvSpPr>
        <p:spPr bwMode="auto">
          <a:xfrm>
            <a:off x="0" y="0"/>
            <a:ext cx="37338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1600" i="1">
                <a:solidFill>
                  <a:srgbClr val="FFFFFF"/>
                </a:solidFill>
                <a:latin typeface="Calibri" panose="020F0502020204030204" pitchFamily="34" charset="0"/>
                <a:ea typeface="ＭＳ Ｐゴシック" panose="020B0600070205080204" pitchFamily="34" charset="-128"/>
              </a:rPr>
              <a:t>Introduction to Information Retrieval</a:t>
            </a:r>
          </a:p>
        </p:txBody>
      </p:sp>
      <p:sp>
        <p:nvSpPr>
          <p:cNvPr id="5" name="Rectangle 7"/>
          <p:cNvSpPr>
            <a:spLocks noChangeArrowheads="1"/>
          </p:cNvSpPr>
          <p:nvPr/>
        </p:nvSpPr>
        <p:spPr bwMode="auto">
          <a:xfrm>
            <a:off x="3733800" y="0"/>
            <a:ext cx="3886200" cy="274638"/>
          </a:xfrm>
          <a:prstGeom prst="rect">
            <a:avLst/>
          </a:prstGeom>
          <a:solidFill>
            <a:srgbClr val="0E4851"/>
          </a:solidFill>
          <a:ln w="9525">
            <a:noFill/>
            <a:miter lim="800000"/>
            <a:headEnd/>
            <a:tailEnd/>
          </a:ln>
          <a:effectLst>
            <a:outerShdw dist="23000" dir="5400000" rotWithShape="0">
              <a:srgbClr val="808080">
                <a:alpha val="34999"/>
              </a:srgbClr>
            </a:outerShdw>
          </a:effec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sp>
        <p:nvSpPr>
          <p:cNvPr id="6" name="Rectangle 8"/>
          <p:cNvSpPr>
            <a:spLocks noChangeArrowheads="1"/>
          </p:cNvSpPr>
          <p:nvPr/>
        </p:nvSpPr>
        <p:spPr bwMode="auto">
          <a:xfrm>
            <a:off x="7620000" y="0"/>
            <a:ext cx="1524000" cy="274638"/>
          </a:xfrm>
          <a:prstGeom prst="rect">
            <a:avLst/>
          </a:prstGeom>
          <a:solidFill>
            <a:srgbClr val="139CB7"/>
          </a:solidFill>
          <a:ln w="9525">
            <a:noFill/>
            <a:miter lim="800000"/>
            <a:headEnd/>
            <a:tailEnd/>
          </a:ln>
          <a:effectLst>
            <a:outerShdw dist="23000" dir="5400000" rotWithShape="0">
              <a:srgbClr val="808080">
                <a:alpha val="34999"/>
              </a:srgbClr>
            </a:outerShdw>
          </a:effec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sp>
        <p:nvSpPr>
          <p:cNvPr id="7" name="TextBox 12"/>
          <p:cNvSpPr txBox="1">
            <a:spLocks noChangeArrowheads="1"/>
          </p:cNvSpPr>
          <p:nvPr/>
        </p:nvSpPr>
        <p:spPr bwMode="auto">
          <a:xfrm>
            <a:off x="990600" y="1981200"/>
            <a:ext cx="3262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4000">
                <a:solidFill>
                  <a:srgbClr val="FBFCFF"/>
                </a:solidFill>
                <a:latin typeface="黑体" panose="02010609060101010101" pitchFamily="49" charset="-122"/>
                <a:ea typeface="黑体" panose="02010609060101010101" pitchFamily="49" charset="-122"/>
                <a:cs typeface="Arial Unicode MS" panose="020B0604020202020204" pitchFamily="34" charset="-122"/>
              </a:rPr>
              <a:t>现代信息检索</a:t>
            </a:r>
            <a:endParaRPr lang="en-US" altLang="zh-CN" sz="4000">
              <a:solidFill>
                <a:srgbClr val="FBFCFF"/>
              </a:solidFill>
              <a:latin typeface="黑体" panose="02010609060101010101" pitchFamily="49" charset="-122"/>
              <a:ea typeface="黑体" panose="02010609060101010101" pitchFamily="49" charset="-122"/>
              <a:cs typeface="Arial Unicode MS" panose="020B0604020202020204" pitchFamily="34" charset="-122"/>
            </a:endParaRPr>
          </a:p>
        </p:txBody>
      </p:sp>
      <p:sp>
        <p:nvSpPr>
          <p:cNvPr id="8" name="Rectangle 10"/>
          <p:cNvSpPr>
            <a:spLocks noChangeArrowheads="1"/>
          </p:cNvSpPr>
          <p:nvPr/>
        </p:nvSpPr>
        <p:spPr bwMode="auto">
          <a:xfrm>
            <a:off x="0" y="0"/>
            <a:ext cx="9144000" cy="304800"/>
          </a:xfrm>
          <a:prstGeom prst="rect">
            <a:avLst/>
          </a:prstGeom>
          <a:solidFill>
            <a:srgbClr val="139CB7"/>
          </a:solidFill>
          <a:ln w="9525">
            <a:solidFill>
              <a:srgbClr val="406E84"/>
            </a:solidFill>
            <a:miter lim="800000"/>
            <a:headEnd/>
            <a:tailEnd/>
          </a:ln>
          <a:effectLst>
            <a:outerShdw dist="23000" dir="5400000" rotWithShape="0">
              <a:srgbClr val="808080">
                <a:alpha val="34998"/>
              </a:srgbClr>
            </a:outerShdw>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400" i="1">
                <a:solidFill>
                  <a:srgbClr val="FFFFFF"/>
                </a:solidFill>
                <a:latin typeface="Calibri" panose="020F0502020204030204" pitchFamily="34" charset="0"/>
              </a:rPr>
              <a:t>中国科学院大学</a:t>
            </a:r>
            <a:r>
              <a:rPr lang="en-US" altLang="zh-CN" sz="1400" i="1">
                <a:solidFill>
                  <a:srgbClr val="FFFFFF"/>
                </a:solidFill>
                <a:latin typeface="Calibri" panose="020F0502020204030204" pitchFamily="34" charset="0"/>
              </a:rPr>
              <a:t>2013</a:t>
            </a:r>
            <a:r>
              <a:rPr lang="zh-CN" altLang="en-US" sz="1400" i="1">
                <a:solidFill>
                  <a:srgbClr val="FFFFFF"/>
                </a:solidFill>
                <a:latin typeface="Calibri" panose="020F0502020204030204" pitchFamily="34" charset="0"/>
              </a:rPr>
              <a:t>年秋季课程</a:t>
            </a:r>
            <a:r>
              <a:rPr lang="en-US" altLang="zh-CN" sz="1400" i="1">
                <a:solidFill>
                  <a:srgbClr val="FFFFFF"/>
                </a:solidFill>
                <a:latin typeface="Calibri" panose="020F0502020204030204" pitchFamily="34" charset="0"/>
              </a:rPr>
              <a:t>《</a:t>
            </a:r>
            <a:r>
              <a:rPr lang="zh-CN" altLang="en-US" sz="1400" i="1">
                <a:solidFill>
                  <a:srgbClr val="FFFFFF"/>
                </a:solidFill>
                <a:latin typeface="Calibri" panose="020F0502020204030204" pitchFamily="34" charset="0"/>
              </a:rPr>
              <a:t>现代信息检索</a:t>
            </a:r>
            <a:r>
              <a:rPr lang="en-US" altLang="zh-CN" sz="1400" i="1">
                <a:solidFill>
                  <a:srgbClr val="FFFFFF"/>
                </a:solidFill>
                <a:latin typeface="Calibri" panose="020F0502020204030204" pitchFamily="34" charset="0"/>
              </a:rPr>
              <a:t>》                                                                                                    </a:t>
            </a:r>
            <a:r>
              <a:rPr lang="zh-CN" altLang="en-US" sz="1400" i="1">
                <a:solidFill>
                  <a:srgbClr val="FFFFFF"/>
                </a:solidFill>
                <a:latin typeface="Calibri" panose="020F0502020204030204" pitchFamily="34" charset="0"/>
              </a:rPr>
              <a:t>主讲人：王斌</a:t>
            </a:r>
          </a:p>
        </p:txBody>
      </p:sp>
      <p:sp>
        <p:nvSpPr>
          <p:cNvPr id="9" name="Rectangle 11"/>
          <p:cNvSpPr>
            <a:spLocks noChangeArrowheads="1"/>
          </p:cNvSpPr>
          <p:nvPr/>
        </p:nvSpPr>
        <p:spPr bwMode="auto">
          <a:xfrm>
            <a:off x="914400" y="2819400"/>
            <a:ext cx="8251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4800" b="1">
                <a:solidFill>
                  <a:srgbClr val="139CB7"/>
                </a:solidFill>
                <a:ea typeface="Arial Unicode MS" panose="020B0604020202020204" pitchFamily="34" charset="-122"/>
                <a:cs typeface="Times New Roman" panose="02020603050405020304" pitchFamily="18" charset="0"/>
              </a:rPr>
              <a:t>Modern 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p:txBody>
          <a:bodyPr/>
          <a:lstStyle>
            <a:lvl1pPr>
              <a:defRPr>
                <a:solidFill>
                  <a:srgbClr val="437085"/>
                </a:solidFill>
              </a:defRPr>
            </a:lvl1pPr>
          </a:lstStyle>
          <a:p>
            <a:pPr>
              <a:defRPr/>
            </a:pPr>
            <a:endParaRPr lang="zh-CN" altLang="en-US"/>
          </a:p>
        </p:txBody>
      </p:sp>
      <p:sp>
        <p:nvSpPr>
          <p:cNvPr id="11" name="Footer Placeholder 4"/>
          <p:cNvSpPr>
            <a:spLocks noGrp="1"/>
          </p:cNvSpPr>
          <p:nvPr>
            <p:ph type="ftr" sz="quarter" idx="11"/>
          </p:nvPr>
        </p:nvSpPr>
        <p:spPr/>
        <p:txBody>
          <a:bodyPr/>
          <a:lstStyle>
            <a:lvl1pPr>
              <a:defRPr>
                <a:solidFill>
                  <a:srgbClr val="437085"/>
                </a:solidFill>
              </a:defRPr>
            </a:lvl1pPr>
          </a:lstStyle>
          <a:p>
            <a:pPr>
              <a:defRPr/>
            </a:pPr>
            <a:endParaRPr lang="zh-CN" altLang="en-US"/>
          </a:p>
        </p:txBody>
      </p:sp>
      <p:sp>
        <p:nvSpPr>
          <p:cNvPr id="12" name="Slide Number Placeholder 5"/>
          <p:cNvSpPr>
            <a:spLocks noGrp="1"/>
          </p:cNvSpPr>
          <p:nvPr>
            <p:ph type="sldNum" sz="quarter" idx="12"/>
          </p:nvPr>
        </p:nvSpPr>
        <p:spPr/>
        <p:txBody>
          <a:bodyPr/>
          <a:lstStyle>
            <a:lvl1pPr>
              <a:defRPr>
                <a:solidFill>
                  <a:srgbClr val="437085"/>
                </a:solidFill>
              </a:defRPr>
            </a:lvl1pPr>
          </a:lstStyle>
          <a:p>
            <a:pPr>
              <a:defRPr/>
            </a:pPr>
            <a:fld id="{AC7DFB96-08D8-4E8A-B208-00F1A3F150F9}" type="slidenum">
              <a:rPr lang="zh-CN" altLang="en-US"/>
              <a:pPr>
                <a:defRPr/>
              </a:pPr>
              <a:t>‹#›</a:t>
            </a:fld>
            <a:endParaRPr lang="en-US" altLang="zh-CN"/>
          </a:p>
        </p:txBody>
      </p:sp>
    </p:spTree>
    <p:extLst>
      <p:ext uri="{BB962C8B-B14F-4D97-AF65-F5344CB8AC3E}">
        <p14:creationId xmlns:p14="http://schemas.microsoft.com/office/powerpoint/2010/main" val="18448371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提纲">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68313" y="1773238"/>
            <a:ext cx="8207375"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endParaRPr lang="en-US" altLang="zh-CN"/>
          </a:p>
          <a:p>
            <a:pPr>
              <a:defRPr/>
            </a:pPr>
            <a:endParaRPr lang="en-US" altLang="zh-CN"/>
          </a:p>
          <a:p>
            <a:pPr>
              <a:defRPr/>
            </a:pPr>
            <a:endParaRPr lang="en-US" altLang="zh-CN"/>
          </a:p>
          <a:p>
            <a:pPr>
              <a:defRPr/>
            </a:pPr>
            <a:endParaRPr lang="en-US" altLang="zh-CN"/>
          </a:p>
          <a:p>
            <a:pPr>
              <a:defRPr/>
            </a:pPr>
            <a:endParaRPr lang="en-US" altLang="zh-CN"/>
          </a:p>
          <a:p>
            <a:pPr>
              <a:defRPr/>
            </a:pPr>
            <a:endParaRPr lang="en-US" altLang="zh-CN"/>
          </a:p>
          <a:p>
            <a:pPr>
              <a:defRPr/>
            </a:pPr>
            <a:endParaRPr lang="en-US" altLang="zh-CN"/>
          </a:p>
          <a:p>
            <a:pPr>
              <a:defRPr/>
            </a:pPr>
            <a:endParaRPr lang="en-US" altLang="zh-CN"/>
          </a:p>
          <a:p>
            <a:pPr>
              <a:defRPr/>
            </a:pPr>
            <a:endParaRPr lang="en-US" altLang="zh-CN"/>
          </a:p>
          <a:p>
            <a:pPr>
              <a:defRPr/>
            </a:pPr>
            <a:endParaRPr lang="en-US" altLang="zh-CN"/>
          </a:p>
          <a:p>
            <a:pPr>
              <a:defRPr/>
            </a:pPr>
            <a:endParaRPr lang="zh-CN" altLang="en-US"/>
          </a:p>
        </p:txBody>
      </p:sp>
      <p:sp>
        <p:nvSpPr>
          <p:cNvPr id="5" name="TextBox 4"/>
          <p:cNvSpPr txBox="1">
            <a:spLocks noChangeArrowheads="1"/>
          </p:cNvSpPr>
          <p:nvPr/>
        </p:nvSpPr>
        <p:spPr bwMode="auto">
          <a:xfrm>
            <a:off x="481013" y="1773238"/>
            <a:ext cx="82089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circleNumDbPlain"/>
              <a:defRPr/>
            </a:pPr>
            <a:endParaRPr lang="en-US" altLang="zh-CN"/>
          </a:p>
          <a:p>
            <a:pPr>
              <a:buFontTx/>
              <a:buAutoNum type="circleNumDbPlain"/>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11" name="文本占位符 10"/>
          <p:cNvSpPr>
            <a:spLocks noGrp="1"/>
          </p:cNvSpPr>
          <p:nvPr>
            <p:ph type="body" sz="quarter" idx="13"/>
          </p:nvPr>
        </p:nvSpPr>
        <p:spPr>
          <a:xfrm>
            <a:off x="467544" y="1916832"/>
            <a:ext cx="8208912" cy="4320480"/>
          </a:xfrm>
        </p:spPr>
        <p:txBody>
          <a:bodyPr/>
          <a:lstStyle>
            <a:lvl1pPr marL="514350" indent="-514350">
              <a:lnSpc>
                <a:spcPct val="150000"/>
              </a:lnSpc>
              <a:buFont typeface="+mj-ea"/>
              <a:buAutoNum type="circleNumDbPlain"/>
              <a:defRPr b="1" baseline="0">
                <a:solidFill>
                  <a:schemeClr val="accent5">
                    <a:lumMod val="75000"/>
                  </a:schemeClr>
                </a:solidFill>
                <a:latin typeface="Times New Roman" pitchFamily="18" charset="0"/>
                <a:ea typeface="+mn-ea"/>
              </a:defRPr>
            </a:lvl1pPr>
            <a:lvl2pPr marL="914400" indent="-457200">
              <a:buFont typeface="+mj-lt"/>
              <a:buAutoNum type="alphaLcParenR"/>
              <a:defRPr baseline="0">
                <a:solidFill>
                  <a:schemeClr val="accent5">
                    <a:lumMod val="75000"/>
                  </a:schemeClr>
                </a:solidFill>
                <a:latin typeface="Times New Roman" pitchFamily="18" charset="0"/>
                <a:ea typeface="+mn-ea"/>
              </a:defRPr>
            </a:lvl2pPr>
          </a:lstStyle>
          <a:p>
            <a:pPr lvl="0"/>
            <a:r>
              <a:rPr lang="zh-CN" altLang="en-US"/>
              <a:t>单击此处编辑母版文本样式</a:t>
            </a:r>
          </a:p>
          <a:p>
            <a:pPr lvl="1"/>
            <a:r>
              <a:rPr lang="zh-CN" altLang="en-US"/>
              <a:t>第二级</a:t>
            </a:r>
          </a:p>
        </p:txBody>
      </p:sp>
      <p:sp>
        <p:nvSpPr>
          <p:cNvPr id="6" name="Date Placeholder 3"/>
          <p:cNvSpPr>
            <a:spLocks noGrp="1"/>
          </p:cNvSpPr>
          <p:nvPr>
            <p:ph type="dt" sz="half" idx="14"/>
          </p:nvPr>
        </p:nvSpPr>
        <p:spPr/>
        <p:txBody>
          <a:bodyPr/>
          <a:lstStyle>
            <a:lvl1pPr>
              <a:defRPr/>
            </a:lvl1pPr>
          </a:lstStyle>
          <a:p>
            <a:pPr>
              <a:defRPr/>
            </a:pPr>
            <a:endParaRPr lang="en-US" altLang="zh-CN"/>
          </a:p>
        </p:txBody>
      </p:sp>
      <p:sp>
        <p:nvSpPr>
          <p:cNvPr id="7" name="Footer Placeholder 4"/>
          <p:cNvSpPr>
            <a:spLocks noGrp="1"/>
          </p:cNvSpPr>
          <p:nvPr>
            <p:ph type="ftr" sz="quarter" idx="15"/>
          </p:nvPr>
        </p:nvSpPr>
        <p:spPr/>
        <p:txBody>
          <a:bodyPr/>
          <a:lstStyle>
            <a:lvl1pPr>
              <a:defRPr/>
            </a:lvl1pPr>
          </a:lstStyle>
          <a:p>
            <a:pPr>
              <a:defRPr/>
            </a:pPr>
            <a:r>
              <a:rPr lang="zh-CN" altLang="en-US"/>
              <a:t>中国科学院大学</a:t>
            </a:r>
            <a:r>
              <a:rPr lang="en-US" altLang="zh-CN"/>
              <a:t>2014年度秋季课程</a:t>
            </a:r>
            <a:endParaRPr lang="en-US" altLang="zh-CN" dirty="0"/>
          </a:p>
        </p:txBody>
      </p:sp>
      <p:sp>
        <p:nvSpPr>
          <p:cNvPr id="8" name="Slide Number Placeholder 5"/>
          <p:cNvSpPr>
            <a:spLocks noGrp="1"/>
          </p:cNvSpPr>
          <p:nvPr>
            <p:ph type="sldNum" sz="quarter" idx="16"/>
          </p:nvPr>
        </p:nvSpPr>
        <p:spPr/>
        <p:txBody>
          <a:bodyPr/>
          <a:lstStyle>
            <a:lvl1pPr>
              <a:defRPr/>
            </a:lvl1pPr>
          </a:lstStyle>
          <a:p>
            <a:pPr>
              <a:defRPr/>
            </a:pPr>
            <a:fld id="{884C77CF-2995-4510-8F4F-71C05933C264}" type="slidenum">
              <a:rPr lang="en-US" altLang="zh-CN"/>
              <a:pPr>
                <a:defRPr/>
              </a:pPr>
              <a:t>‹#›</a:t>
            </a:fld>
            <a:endParaRPr lang="en-US" altLang="zh-CN"/>
          </a:p>
        </p:txBody>
      </p:sp>
    </p:spTree>
    <p:extLst>
      <p:ext uri="{BB962C8B-B14F-4D97-AF65-F5344CB8AC3E}">
        <p14:creationId xmlns:p14="http://schemas.microsoft.com/office/powerpoint/2010/main" val="350544705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Date Placeholder 3"/>
          <p:cNvSpPr>
            <a:spLocks noGrp="1"/>
          </p:cNvSpPr>
          <p:nvPr>
            <p:ph type="dt" sz="half" idx="10"/>
          </p:nvPr>
        </p:nvSpPr>
        <p:spPr/>
        <p:txBody>
          <a:bodyPr/>
          <a:lstStyle>
            <a:lvl1pPr>
              <a:defRPr/>
            </a:lvl1pPr>
          </a:lstStyle>
          <a:p>
            <a:pPr>
              <a:defRPr/>
            </a:pPr>
            <a:endParaRPr lang="en-US" altLang="zh-CN"/>
          </a:p>
        </p:txBody>
      </p:sp>
      <p:sp>
        <p:nvSpPr>
          <p:cNvPr id="4" name="Footer Placeholder 4"/>
          <p:cNvSpPr>
            <a:spLocks noGrp="1"/>
          </p:cNvSpPr>
          <p:nvPr>
            <p:ph type="ftr" sz="quarter" idx="11"/>
          </p:nvPr>
        </p:nvSpPr>
        <p:spPr/>
        <p:txBody>
          <a:bodyPr/>
          <a:lstStyle>
            <a:lvl1pPr>
              <a:defRPr/>
            </a:lvl1pPr>
          </a:lstStyle>
          <a:p>
            <a:pPr>
              <a:defRPr/>
            </a:pPr>
            <a:r>
              <a:rPr lang="zh-CN" altLang="en-US"/>
              <a:t>中国科学院大学</a:t>
            </a:r>
            <a:r>
              <a:rPr lang="en-US" altLang="zh-CN"/>
              <a:t>2014年度秋季课程</a:t>
            </a:r>
            <a:endParaRPr lang="en-US" altLang="zh-CN" dirty="0"/>
          </a:p>
        </p:txBody>
      </p:sp>
      <p:sp>
        <p:nvSpPr>
          <p:cNvPr id="5" name="Slide Number Placeholder 5"/>
          <p:cNvSpPr>
            <a:spLocks noGrp="1"/>
          </p:cNvSpPr>
          <p:nvPr>
            <p:ph type="sldNum" sz="quarter" idx="12"/>
          </p:nvPr>
        </p:nvSpPr>
        <p:spPr/>
        <p:txBody>
          <a:bodyPr/>
          <a:lstStyle>
            <a:lvl1pPr>
              <a:defRPr/>
            </a:lvl1pPr>
          </a:lstStyle>
          <a:p>
            <a:pPr>
              <a:defRPr/>
            </a:pPr>
            <a:fld id="{64884873-1E72-4BB6-B337-519AA90CF6BD}" type="slidenum">
              <a:rPr lang="en-US" altLang="zh-CN"/>
              <a:pPr>
                <a:defRPr/>
              </a:pPr>
              <a:t>‹#›</a:t>
            </a:fld>
            <a:endParaRPr lang="en-US" altLang="zh-CN"/>
          </a:p>
        </p:txBody>
      </p:sp>
    </p:spTree>
    <p:extLst>
      <p:ext uri="{BB962C8B-B14F-4D97-AF65-F5344CB8AC3E}">
        <p14:creationId xmlns:p14="http://schemas.microsoft.com/office/powerpoint/2010/main" val="21672568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Rectangle 6"/>
          <p:cNvSpPr>
            <a:spLocks noChangeArrowheads="1"/>
          </p:cNvSpPr>
          <p:nvPr/>
        </p:nvSpPr>
        <p:spPr bwMode="auto">
          <a:xfrm>
            <a:off x="0" y="0"/>
            <a:ext cx="37338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endParaRPr lang="en-US" altLang="zh-CN" sz="1600" i="1">
              <a:solidFill>
                <a:srgbClr val="FFFFFF"/>
              </a:solidFill>
              <a:latin typeface="Calibri" panose="020F0502020204030204" pitchFamily="34" charset="0"/>
              <a:ea typeface="ＭＳ Ｐゴシック" panose="020B0600070205080204" pitchFamily="34" charset="-128"/>
            </a:endParaRPr>
          </a:p>
        </p:txBody>
      </p:sp>
      <p:sp>
        <p:nvSpPr>
          <p:cNvPr id="5" name="Rectangle 7"/>
          <p:cNvSpPr>
            <a:spLocks noChangeArrowheads="1"/>
          </p:cNvSpPr>
          <p:nvPr/>
        </p:nvSpPr>
        <p:spPr bwMode="auto">
          <a:xfrm>
            <a:off x="3733800" y="0"/>
            <a:ext cx="38862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sp>
        <p:nvSpPr>
          <p:cNvPr id="6" name="Rectangle 8"/>
          <p:cNvSpPr>
            <a:spLocks noChangeArrowheads="1"/>
          </p:cNvSpPr>
          <p:nvPr/>
        </p:nvSpPr>
        <p:spPr bwMode="auto">
          <a:xfrm>
            <a:off x="7620000" y="0"/>
            <a:ext cx="1524000" cy="274638"/>
          </a:xfrm>
          <a:prstGeom prst="rect">
            <a:avLst/>
          </a:prstGeom>
          <a:solidFill>
            <a:srgbClr val="139CB7"/>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cxnSp>
        <p:nvCxnSpPr>
          <p:cNvPr id="7" name="Straight Connector 9"/>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 name="Rectangle 6"/>
          <p:cNvSpPr>
            <a:spLocks noChangeArrowheads="1"/>
          </p:cNvSpPr>
          <p:nvPr/>
        </p:nvSpPr>
        <p:spPr bwMode="auto">
          <a:xfrm>
            <a:off x="3175" y="0"/>
            <a:ext cx="37338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楷体" pitchFamily="49" charset="-122"/>
                <a:ea typeface="楷体" pitchFamily="49" charset="-122"/>
                <a:cs typeface="ＭＳ Ｐゴシック" panose="020B0600070205080204" pitchFamily="34" charset="-128"/>
              </a:rPr>
              <a:t>信息检索导论</a:t>
            </a:r>
            <a:endParaRPr lang="en-US" altLang="zh-CN" sz="1600">
              <a:solidFill>
                <a:srgbClr val="FFFFFF"/>
              </a:solidFill>
              <a:latin typeface="楷体" pitchFamily="49" charset="-122"/>
              <a:ea typeface="楷体" pitchFamily="49" charset="-122"/>
              <a:cs typeface="ＭＳ Ｐゴシック" panose="020B0600070205080204" pitchFamily="34" charset="-128"/>
            </a:endParaRPr>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457200" y="1600200"/>
            <a:ext cx="8229600" cy="4953000"/>
          </a:xfrm>
        </p:spPr>
        <p:txBody>
          <a:bodyPr/>
          <a:lstStyle>
            <a:lvl1pPr>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9" name="Date Placeholder 3"/>
          <p:cNvSpPr>
            <a:spLocks noGrp="1"/>
          </p:cNvSpPr>
          <p:nvPr>
            <p:ph type="dt" sz="half" idx="10"/>
          </p:nvPr>
        </p:nvSpPr>
        <p:spPr/>
        <p:txBody>
          <a:bodyPr/>
          <a:lstStyle>
            <a:lvl1pPr>
              <a:defRPr/>
            </a:lvl1pPr>
          </a:lstStyle>
          <a:p>
            <a:pPr>
              <a:defRPr/>
            </a:pPr>
            <a:endParaRPr lang="en-US" altLang="zh-CN"/>
          </a:p>
        </p:txBody>
      </p:sp>
      <p:sp>
        <p:nvSpPr>
          <p:cNvPr id="10" name="Footer Placeholder 4"/>
          <p:cNvSpPr>
            <a:spLocks noGrp="1"/>
          </p:cNvSpPr>
          <p:nvPr>
            <p:ph type="ftr" sz="quarter" idx="11"/>
          </p:nvPr>
        </p:nvSpPr>
        <p:spPr/>
        <p:txBody>
          <a:bodyPr/>
          <a:lstStyle>
            <a:lvl1pPr>
              <a:defRPr/>
            </a:lvl1pPr>
          </a:lstStyle>
          <a:p>
            <a:pPr>
              <a:defRPr/>
            </a:pPr>
            <a:r>
              <a:rPr lang="zh-CN" altLang="en-US"/>
              <a:t>中国科学院大学</a:t>
            </a:r>
            <a:r>
              <a:rPr lang="en-US" altLang="zh-CN"/>
              <a:t>2014年度秋季课程</a:t>
            </a:r>
            <a:endParaRPr lang="en-US" altLang="zh-CN" dirty="0"/>
          </a:p>
        </p:txBody>
      </p:sp>
      <p:sp>
        <p:nvSpPr>
          <p:cNvPr id="11" name="Slide Number Placeholder 5"/>
          <p:cNvSpPr>
            <a:spLocks noGrp="1"/>
          </p:cNvSpPr>
          <p:nvPr>
            <p:ph type="sldNum" sz="quarter" idx="12"/>
          </p:nvPr>
        </p:nvSpPr>
        <p:spPr/>
        <p:txBody>
          <a:bodyPr/>
          <a:lstStyle>
            <a:lvl1pPr>
              <a:defRPr/>
            </a:lvl1pPr>
          </a:lstStyle>
          <a:p>
            <a:pPr>
              <a:defRPr/>
            </a:pPr>
            <a:fld id="{30263F87-2316-41D9-9DCD-C063E4AA71AB}" type="slidenum">
              <a:rPr lang="en-US" altLang="zh-CN"/>
              <a:pPr>
                <a:defRPr/>
              </a:pPr>
              <a:t>‹#›</a:t>
            </a:fld>
            <a:endParaRPr lang="en-US" altLang="zh-CN"/>
          </a:p>
        </p:txBody>
      </p:sp>
    </p:spTree>
    <p:extLst>
      <p:ext uri="{BB962C8B-B14F-4D97-AF65-F5344CB8AC3E}">
        <p14:creationId xmlns:p14="http://schemas.microsoft.com/office/powerpoint/2010/main" val="87737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Rectangle 6"/>
          <p:cNvSpPr>
            <a:spLocks noChangeArrowheads="1"/>
          </p:cNvSpPr>
          <p:nvPr/>
        </p:nvSpPr>
        <p:spPr bwMode="auto">
          <a:xfrm>
            <a:off x="0" y="0"/>
            <a:ext cx="37338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楷体" pitchFamily="49" charset="-122"/>
                <a:ea typeface="楷体" pitchFamily="49" charset="-122"/>
                <a:cs typeface="ＭＳ Ｐゴシック" panose="020B0600070205080204" pitchFamily="34" charset="-128"/>
              </a:rPr>
              <a:t>信息检索导论</a:t>
            </a:r>
            <a:endParaRPr lang="en-US" altLang="zh-CN" sz="1600">
              <a:solidFill>
                <a:srgbClr val="FFFFFF"/>
              </a:solidFill>
              <a:latin typeface="楷体" pitchFamily="49" charset="-122"/>
              <a:ea typeface="楷体" pitchFamily="49" charset="-122"/>
              <a:cs typeface="ＭＳ Ｐゴシック" panose="020B0600070205080204" pitchFamily="34" charset="-128"/>
            </a:endParaRPr>
          </a:p>
        </p:txBody>
      </p:sp>
      <p:sp>
        <p:nvSpPr>
          <p:cNvPr id="6" name="Rectangle 7"/>
          <p:cNvSpPr>
            <a:spLocks noChangeArrowheads="1"/>
          </p:cNvSpPr>
          <p:nvPr/>
        </p:nvSpPr>
        <p:spPr bwMode="auto">
          <a:xfrm>
            <a:off x="3733800" y="0"/>
            <a:ext cx="38862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sp>
        <p:nvSpPr>
          <p:cNvPr id="7" name="Rectangle 8"/>
          <p:cNvSpPr>
            <a:spLocks noChangeArrowheads="1"/>
          </p:cNvSpPr>
          <p:nvPr/>
        </p:nvSpPr>
        <p:spPr bwMode="auto">
          <a:xfrm>
            <a:off x="7620000" y="0"/>
            <a:ext cx="1524000" cy="274638"/>
          </a:xfrm>
          <a:prstGeom prst="rect">
            <a:avLst/>
          </a:prstGeom>
          <a:solidFill>
            <a:srgbClr val="139CB7"/>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cxnSp>
        <p:nvCxnSpPr>
          <p:cNvPr id="8" name="Straight Connector 9"/>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9" name="Date Placeholder 4"/>
          <p:cNvSpPr>
            <a:spLocks noGrp="1"/>
          </p:cNvSpPr>
          <p:nvPr>
            <p:ph type="dt" sz="half" idx="10"/>
          </p:nvPr>
        </p:nvSpPr>
        <p:spPr/>
        <p:txBody>
          <a:bodyPr/>
          <a:lstStyle>
            <a:lvl1pPr>
              <a:defRPr/>
            </a:lvl1pPr>
          </a:lstStyle>
          <a:p>
            <a:pPr>
              <a:defRPr/>
            </a:pPr>
            <a:endParaRPr lang="en-US" altLang="zh-CN"/>
          </a:p>
        </p:txBody>
      </p:sp>
      <p:sp>
        <p:nvSpPr>
          <p:cNvPr id="10" name="Footer Placeholder 5"/>
          <p:cNvSpPr>
            <a:spLocks noGrp="1"/>
          </p:cNvSpPr>
          <p:nvPr>
            <p:ph type="ftr" sz="quarter" idx="11"/>
          </p:nvPr>
        </p:nvSpPr>
        <p:spPr/>
        <p:txBody>
          <a:bodyPr/>
          <a:lstStyle>
            <a:lvl1pPr>
              <a:defRPr/>
            </a:lvl1pPr>
          </a:lstStyle>
          <a:p>
            <a:pPr>
              <a:defRPr/>
            </a:pPr>
            <a:r>
              <a:rPr lang="zh-CN" altLang="en-US"/>
              <a:t>中国科学院大学</a:t>
            </a:r>
            <a:r>
              <a:rPr lang="en-US" altLang="zh-CN"/>
              <a:t>2014年度秋季课程</a:t>
            </a:r>
            <a:endParaRPr lang="en-US" altLang="zh-CN" dirty="0"/>
          </a:p>
        </p:txBody>
      </p:sp>
      <p:sp>
        <p:nvSpPr>
          <p:cNvPr id="11" name="Slide Number Placeholder 6"/>
          <p:cNvSpPr>
            <a:spLocks noGrp="1"/>
          </p:cNvSpPr>
          <p:nvPr>
            <p:ph type="sldNum" sz="quarter" idx="12"/>
          </p:nvPr>
        </p:nvSpPr>
        <p:spPr/>
        <p:txBody>
          <a:bodyPr/>
          <a:lstStyle>
            <a:lvl1pPr>
              <a:defRPr/>
            </a:lvl1pPr>
          </a:lstStyle>
          <a:p>
            <a:pPr>
              <a:defRPr/>
            </a:pPr>
            <a:fld id="{CCBB4231-DC76-4D64-A163-5EE2BE429C2D}" type="slidenum">
              <a:rPr lang="en-US" altLang="zh-CN"/>
              <a:pPr>
                <a:defRPr/>
              </a:pPr>
              <a:t>‹#›</a:t>
            </a:fld>
            <a:endParaRPr lang="en-US" altLang="zh-CN"/>
          </a:p>
        </p:txBody>
      </p:sp>
    </p:spTree>
    <p:extLst>
      <p:ext uri="{BB962C8B-B14F-4D97-AF65-F5344CB8AC3E}">
        <p14:creationId xmlns:p14="http://schemas.microsoft.com/office/powerpoint/2010/main" val="154962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37338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楷体" pitchFamily="49" charset="-122"/>
                <a:ea typeface="楷体" pitchFamily="49" charset="-122"/>
                <a:cs typeface="ＭＳ Ｐゴシック" panose="020B0600070205080204" pitchFamily="34" charset="-128"/>
              </a:rPr>
              <a:t>信息检索导论</a:t>
            </a:r>
            <a:endParaRPr lang="en-US" altLang="zh-CN" sz="1600">
              <a:solidFill>
                <a:srgbClr val="FFFFFF"/>
              </a:solidFill>
              <a:latin typeface="楷体" pitchFamily="49" charset="-122"/>
              <a:ea typeface="楷体" pitchFamily="49" charset="-122"/>
              <a:cs typeface="ＭＳ Ｐゴシック" panose="020B0600070205080204" pitchFamily="34" charset="-128"/>
            </a:endParaRPr>
          </a:p>
        </p:txBody>
      </p:sp>
      <p:sp>
        <p:nvSpPr>
          <p:cNvPr id="8" name="Rectangle 7"/>
          <p:cNvSpPr>
            <a:spLocks noChangeArrowheads="1"/>
          </p:cNvSpPr>
          <p:nvPr/>
        </p:nvSpPr>
        <p:spPr bwMode="auto">
          <a:xfrm>
            <a:off x="3733800" y="0"/>
            <a:ext cx="38862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sp>
        <p:nvSpPr>
          <p:cNvPr id="9" name="Rectangle 8"/>
          <p:cNvSpPr>
            <a:spLocks noChangeArrowheads="1"/>
          </p:cNvSpPr>
          <p:nvPr/>
        </p:nvSpPr>
        <p:spPr bwMode="auto">
          <a:xfrm>
            <a:off x="7620000" y="0"/>
            <a:ext cx="1524000" cy="274638"/>
          </a:xfrm>
          <a:prstGeom prst="rect">
            <a:avLst/>
          </a:prstGeom>
          <a:solidFill>
            <a:srgbClr val="139CB7"/>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cxnSp>
        <p:nvCxnSpPr>
          <p:cNvPr id="10" name="Straight Connector 9"/>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Date Placeholder 6"/>
          <p:cNvSpPr>
            <a:spLocks noGrp="1"/>
          </p:cNvSpPr>
          <p:nvPr>
            <p:ph type="dt" sz="half" idx="10"/>
          </p:nvPr>
        </p:nvSpPr>
        <p:spPr/>
        <p:txBody>
          <a:bodyPr/>
          <a:lstStyle>
            <a:lvl1pPr>
              <a:defRPr/>
            </a:lvl1pPr>
          </a:lstStyle>
          <a:p>
            <a:pPr>
              <a:defRPr/>
            </a:pPr>
            <a:endParaRPr lang="en-US" altLang="zh-CN"/>
          </a:p>
        </p:txBody>
      </p:sp>
      <p:sp>
        <p:nvSpPr>
          <p:cNvPr id="12" name="Footer Placeholder 7"/>
          <p:cNvSpPr>
            <a:spLocks noGrp="1"/>
          </p:cNvSpPr>
          <p:nvPr>
            <p:ph type="ftr" sz="quarter" idx="11"/>
          </p:nvPr>
        </p:nvSpPr>
        <p:spPr/>
        <p:txBody>
          <a:bodyPr/>
          <a:lstStyle>
            <a:lvl1pPr>
              <a:defRPr/>
            </a:lvl1pPr>
          </a:lstStyle>
          <a:p>
            <a:pPr>
              <a:defRPr/>
            </a:pPr>
            <a:r>
              <a:rPr lang="zh-CN" altLang="en-US"/>
              <a:t>中国科学院大学</a:t>
            </a:r>
            <a:r>
              <a:rPr lang="en-US" altLang="zh-CN"/>
              <a:t>2014年度秋季课程</a:t>
            </a:r>
            <a:endParaRPr lang="en-US" altLang="zh-CN" dirty="0"/>
          </a:p>
        </p:txBody>
      </p:sp>
      <p:sp>
        <p:nvSpPr>
          <p:cNvPr id="13" name="Slide Number Placeholder 8"/>
          <p:cNvSpPr>
            <a:spLocks noGrp="1"/>
          </p:cNvSpPr>
          <p:nvPr>
            <p:ph type="sldNum" sz="quarter" idx="12"/>
          </p:nvPr>
        </p:nvSpPr>
        <p:spPr/>
        <p:txBody>
          <a:bodyPr/>
          <a:lstStyle>
            <a:lvl1pPr>
              <a:defRPr/>
            </a:lvl1pPr>
          </a:lstStyle>
          <a:p>
            <a:pPr>
              <a:defRPr/>
            </a:pPr>
            <a:fld id="{ACC6C154-44A5-432A-90FD-A1703F85FC90}" type="slidenum">
              <a:rPr lang="en-US" altLang="zh-CN"/>
              <a:pPr>
                <a:defRPr/>
              </a:pPr>
              <a:t>‹#›</a:t>
            </a:fld>
            <a:endParaRPr lang="en-US" altLang="zh-CN"/>
          </a:p>
        </p:txBody>
      </p:sp>
    </p:spTree>
    <p:extLst>
      <p:ext uri="{BB962C8B-B14F-4D97-AF65-F5344CB8AC3E}">
        <p14:creationId xmlns:p14="http://schemas.microsoft.com/office/powerpoint/2010/main" val="733293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cxnSp>
        <p:nvCxnSpPr>
          <p:cNvPr id="4" name="Straight Connector 9"/>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r>
              <a:rPr lang="en-US" altLang="zh-CN"/>
              <a:t>中科院研究生院2014年度秋季课程</a:t>
            </a:r>
            <a:endParaRPr lang="en-US" altLang="zh-CN" dirty="0"/>
          </a:p>
        </p:txBody>
      </p:sp>
      <p:sp>
        <p:nvSpPr>
          <p:cNvPr id="7" name="Slide Number Placeholder 5"/>
          <p:cNvSpPr>
            <a:spLocks noGrp="1"/>
          </p:cNvSpPr>
          <p:nvPr>
            <p:ph type="sldNum" sz="quarter" idx="12"/>
          </p:nvPr>
        </p:nvSpPr>
        <p:spPr/>
        <p:txBody>
          <a:bodyPr/>
          <a:lstStyle>
            <a:lvl1pPr>
              <a:defRPr/>
            </a:lvl1pPr>
          </a:lstStyle>
          <a:p>
            <a:pPr>
              <a:defRPr/>
            </a:pPr>
            <a:fld id="{C3EDC3F5-42E7-44F2-9303-DCDDF2E7F6DA}" type="slidenum">
              <a:rPr lang="en-US" altLang="zh-CN"/>
              <a:pPr>
                <a:defRPr/>
              </a:pPr>
              <a:t>‹#›</a:t>
            </a:fld>
            <a:endParaRPr lang="en-US" altLang="zh-CN"/>
          </a:p>
        </p:txBody>
      </p:sp>
    </p:spTree>
    <p:extLst>
      <p:ext uri="{BB962C8B-B14F-4D97-AF65-F5344CB8AC3E}">
        <p14:creationId xmlns:p14="http://schemas.microsoft.com/office/powerpoint/2010/main" val="2214783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zh-CN" altLang="en-US"/>
              <a:t>中国科学院大学</a:t>
            </a:r>
            <a:r>
              <a:rPr lang="en-US" altLang="zh-CN"/>
              <a:t>2014年度秋季课程</a:t>
            </a:r>
            <a:endParaRPr lang="en-US" altLang="zh-CN" dirty="0"/>
          </a:p>
        </p:txBody>
      </p:sp>
      <p:sp>
        <p:nvSpPr>
          <p:cNvPr id="6" name="Slide Number Placeholder 5"/>
          <p:cNvSpPr>
            <a:spLocks noGrp="1"/>
          </p:cNvSpPr>
          <p:nvPr>
            <p:ph type="sldNum" sz="quarter" idx="12"/>
          </p:nvPr>
        </p:nvSpPr>
        <p:spPr/>
        <p:txBody>
          <a:bodyPr/>
          <a:lstStyle>
            <a:lvl1pPr>
              <a:defRPr/>
            </a:lvl1pPr>
          </a:lstStyle>
          <a:p>
            <a:pPr>
              <a:defRPr/>
            </a:pPr>
            <a:fld id="{2270BC9C-A1E5-4F5B-9F8E-0003EC56F9E6}" type="slidenum">
              <a:rPr lang="en-US" altLang="zh-CN"/>
              <a:pPr>
                <a:defRPr/>
              </a:pPr>
              <a:t>‹#›</a:t>
            </a:fld>
            <a:endParaRPr lang="en-US" altLang="zh-CN"/>
          </a:p>
        </p:txBody>
      </p:sp>
    </p:spTree>
    <p:extLst>
      <p:ext uri="{BB962C8B-B14F-4D97-AF65-F5344CB8AC3E}">
        <p14:creationId xmlns:p14="http://schemas.microsoft.com/office/powerpoint/2010/main" val="366299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zh-CN" altLang="en-US"/>
              <a:t>单击此处编辑母版标题样式</a:t>
            </a:r>
            <a:endParaRPr lang="en-US" dirty="0"/>
          </a:p>
        </p:txBody>
      </p:sp>
      <p:sp>
        <p:nvSpPr>
          <p:cNvPr id="3" name="Chart Placeholder 2"/>
          <p:cNvSpPr>
            <a:spLocks noGrp="1"/>
          </p:cNvSpPr>
          <p:nvPr>
            <p:ph type="chart" idx="1"/>
          </p:nvPr>
        </p:nvSpPr>
        <p:spPr>
          <a:xfrm>
            <a:off x="685800" y="1752600"/>
            <a:ext cx="7772400" cy="4876800"/>
          </a:xfrm>
        </p:spPr>
        <p:txBody>
          <a:bodyPr/>
          <a:lstStyle/>
          <a:p>
            <a:pPr lvl="0"/>
            <a:r>
              <a:rPr lang="zh-CN" altLang="en-US" noProof="0"/>
              <a:t>单击图标添加图表</a:t>
            </a:r>
            <a:endParaRPr lang="en-US" noProof="0"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zh-CN" altLang="en-US"/>
              <a:t>中国科学院大学</a:t>
            </a:r>
            <a:r>
              <a:rPr lang="en-US" altLang="zh-CN"/>
              <a:t>2014年度秋季课程</a:t>
            </a:r>
            <a:endParaRPr lang="en-US" altLang="zh-CN" dirty="0"/>
          </a:p>
        </p:txBody>
      </p:sp>
      <p:sp>
        <p:nvSpPr>
          <p:cNvPr id="6" name="Slide Number Placeholder 5"/>
          <p:cNvSpPr>
            <a:spLocks noGrp="1"/>
          </p:cNvSpPr>
          <p:nvPr>
            <p:ph type="sldNum" sz="quarter" idx="12"/>
          </p:nvPr>
        </p:nvSpPr>
        <p:spPr/>
        <p:txBody>
          <a:bodyPr/>
          <a:lstStyle>
            <a:lvl1pPr>
              <a:defRPr/>
            </a:lvl1pPr>
          </a:lstStyle>
          <a:p>
            <a:pPr>
              <a:defRPr/>
            </a:pPr>
            <a:fld id="{AC933BD9-8E6A-4005-A66E-47B4A9518001}" type="slidenum">
              <a:rPr lang="en-US" altLang="zh-CN"/>
              <a:pPr>
                <a:defRPr/>
              </a:pPr>
              <a:t>‹#›</a:t>
            </a:fld>
            <a:endParaRPr lang="en-US" altLang="zh-CN"/>
          </a:p>
        </p:txBody>
      </p:sp>
    </p:spTree>
    <p:extLst>
      <p:ext uri="{BB962C8B-B14F-4D97-AF65-F5344CB8AC3E}">
        <p14:creationId xmlns:p14="http://schemas.microsoft.com/office/powerpoint/2010/main" val="233487881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457200" y="6477000"/>
            <a:ext cx="2133600" cy="24447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宋体" pitchFamily="2" charset="-122"/>
              </a:defRPr>
            </a:lvl1pPr>
          </a:lstStyle>
          <a:p>
            <a:pPr>
              <a:defRPr/>
            </a:pPr>
            <a:endParaRPr lang="en-US" altLang="zh-CN"/>
          </a:p>
        </p:txBody>
      </p:sp>
      <p:sp>
        <p:nvSpPr>
          <p:cNvPr id="5" name="Footer Placeholder 4"/>
          <p:cNvSpPr>
            <a:spLocks noGrp="1"/>
          </p:cNvSpPr>
          <p:nvPr>
            <p:ph type="ftr" sz="quarter" idx="3"/>
          </p:nvPr>
        </p:nvSpPr>
        <p:spPr>
          <a:xfrm>
            <a:off x="3124200" y="6477000"/>
            <a:ext cx="28956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ea typeface="宋体" pitchFamily="2" charset="-122"/>
              </a:defRPr>
            </a:lvl1pPr>
          </a:lstStyle>
          <a:p>
            <a:pPr>
              <a:defRPr/>
            </a:pPr>
            <a:r>
              <a:rPr lang="zh-CN" altLang="en-US"/>
              <a:t>中国科学院大学</a:t>
            </a:r>
            <a:r>
              <a:rPr lang="en-US" altLang="zh-CN"/>
              <a:t>2014年度秋季课程</a:t>
            </a:r>
            <a:endParaRPr lang="en-US" altLang="zh-CN" dirty="0"/>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ea typeface="宋体" pitchFamily="2" charset="-122"/>
              </a:defRPr>
            </a:lvl1pPr>
          </a:lstStyle>
          <a:p>
            <a:pPr>
              <a:defRPr/>
            </a:pPr>
            <a:fld id="{70453563-925C-4FBA-9166-58485D334CFB}" type="slidenum">
              <a:rPr lang="en-US" altLang="zh-CN"/>
              <a:pPr>
                <a:defRPr/>
              </a:pPr>
              <a:t>‹#›</a:t>
            </a:fld>
            <a:endParaRPr lang="en-US" altLang="zh-CN"/>
          </a:p>
        </p:txBody>
      </p:sp>
      <p:sp>
        <p:nvSpPr>
          <p:cNvPr id="1031" name="Rectangle 6"/>
          <p:cNvSpPr>
            <a:spLocks noChangeArrowheads="1"/>
          </p:cNvSpPr>
          <p:nvPr/>
        </p:nvSpPr>
        <p:spPr bwMode="auto">
          <a:xfrm>
            <a:off x="0" y="0"/>
            <a:ext cx="37338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楷体" pitchFamily="49" charset="-122"/>
                <a:ea typeface="楷体" pitchFamily="49" charset="-122"/>
                <a:cs typeface="ＭＳ Ｐゴシック" panose="020B0600070205080204" pitchFamily="34" charset="-128"/>
              </a:rPr>
              <a:t>信息检索导论</a:t>
            </a:r>
            <a:endParaRPr lang="en-US" altLang="zh-CN" sz="1600">
              <a:solidFill>
                <a:srgbClr val="FFFFFF"/>
              </a:solidFill>
              <a:latin typeface="楷体" pitchFamily="49" charset="-122"/>
              <a:ea typeface="楷体" pitchFamily="49" charset="-122"/>
              <a:cs typeface="ＭＳ Ｐゴシック" panose="020B0600070205080204" pitchFamily="34" charset="-128"/>
            </a:endParaRPr>
          </a:p>
        </p:txBody>
      </p:sp>
      <p:sp>
        <p:nvSpPr>
          <p:cNvPr id="1032" name="Rectangle 7"/>
          <p:cNvSpPr>
            <a:spLocks noChangeArrowheads="1"/>
          </p:cNvSpPr>
          <p:nvPr/>
        </p:nvSpPr>
        <p:spPr bwMode="auto">
          <a:xfrm>
            <a:off x="3733800" y="0"/>
            <a:ext cx="3886200" cy="274638"/>
          </a:xfrm>
          <a:prstGeom prst="rect">
            <a:avLst/>
          </a:prstGeom>
          <a:solidFill>
            <a:srgbClr val="0E485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600">
                <a:solidFill>
                  <a:srgbClr val="FFFFFF"/>
                </a:solidFill>
                <a:latin typeface="Calibri" panose="020F0502020204030204" pitchFamily="34" charset="0"/>
                <a:ea typeface="ＭＳ Ｐゴシック" panose="020B0600070205080204" pitchFamily="34" charset="-128"/>
              </a:rPr>
              <a:t> </a:t>
            </a:r>
          </a:p>
        </p:txBody>
      </p:sp>
      <p:sp>
        <p:nvSpPr>
          <p:cNvPr id="1033" name="Rectangle 8"/>
          <p:cNvSpPr>
            <a:spLocks noChangeArrowheads="1"/>
          </p:cNvSpPr>
          <p:nvPr/>
        </p:nvSpPr>
        <p:spPr bwMode="auto">
          <a:xfrm>
            <a:off x="7620000" y="0"/>
            <a:ext cx="1524000" cy="274638"/>
          </a:xfrm>
          <a:prstGeom prst="rect">
            <a:avLst/>
          </a:prstGeom>
          <a:solidFill>
            <a:srgbClr val="139CB7"/>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600">
                <a:solidFill>
                  <a:srgbClr val="FFFFFF"/>
                </a:solidFill>
                <a:latin typeface="Calibri" panose="020F0502020204030204" pitchFamily="34" charset="0"/>
                <a:ea typeface="ＭＳ Ｐゴシック" panose="020B0600070205080204" pitchFamily="34" charset="-128"/>
              </a:rPr>
              <a:t> </a:t>
            </a:r>
          </a:p>
        </p:txBody>
      </p:sp>
    </p:spTree>
  </p:cSld>
  <p:clrMap bg1="lt1" tx1="dk1" bg2="lt2" tx2="dk2" accent1="accent1" accent2="accent2" accent3="accent3" accent4="accent4" accent5="accent5" accent6="accent6" hlink="hlink" folHlink="folHlink"/>
  <p:sldLayoutIdLst>
    <p:sldLayoutId id="2147484484" r:id="rId1"/>
    <p:sldLayoutId id="2147484485" r:id="rId2"/>
    <p:sldLayoutId id="2147484481" r:id="rId3"/>
    <p:sldLayoutId id="2147484486" r:id="rId4"/>
    <p:sldLayoutId id="2147484487" r:id="rId5"/>
    <p:sldLayoutId id="2147484488" r:id="rId6"/>
    <p:sldLayoutId id="2147484489" r:id="rId7"/>
    <p:sldLayoutId id="2147484482" r:id="rId8"/>
    <p:sldLayoutId id="2147484483" r:id="rId9"/>
    <p:sldLayoutId id="2147484490" r:id="rId10"/>
    <p:sldLayoutId id="2147484491" r:id="rId11"/>
    <p:sldLayoutId id="2147484492" r:id="rId12"/>
    <p:sldLayoutId id="2147484493" r:id="rId13"/>
  </p:sldLayoutIdLst>
  <p:hf hdr="0" dt="0"/>
  <p:txStyles>
    <p:titleStyle>
      <a:lvl1pPr algn="l" defTabSz="457200" rtl="0" eaLnBrk="0" fontAlgn="base" hangingPunct="0">
        <a:spcBef>
          <a:spcPct val="0"/>
        </a:spcBef>
        <a:spcAft>
          <a:spcPct val="0"/>
        </a:spcAft>
        <a:defRPr sz="4000" kern="1200">
          <a:solidFill>
            <a:schemeClr val="tx1"/>
          </a:solidFill>
          <a:latin typeface="Times New Roman" pitchFamily="18" charset="0"/>
          <a:ea typeface="黑体" pitchFamily="49" charset="-122"/>
          <a:cs typeface="黑体" pitchFamily="49" charset="-122"/>
        </a:defRPr>
      </a:lvl1pPr>
      <a:lvl2pPr algn="l" defTabSz="457200" rtl="0" eaLnBrk="0" fontAlgn="base" hangingPunct="0">
        <a:spcBef>
          <a:spcPct val="0"/>
        </a:spcBef>
        <a:spcAft>
          <a:spcPct val="0"/>
        </a:spcAft>
        <a:defRPr sz="4000">
          <a:solidFill>
            <a:schemeClr val="tx1"/>
          </a:solidFill>
          <a:latin typeface="Times New Roman" pitchFamily="18" charset="0"/>
          <a:ea typeface="黑体" pitchFamily="49" charset="-122"/>
          <a:cs typeface="ＭＳ Ｐゴシック" pitchFamily="-65" charset="-128"/>
        </a:defRPr>
      </a:lvl2pPr>
      <a:lvl3pPr algn="l" defTabSz="457200" rtl="0" eaLnBrk="0" fontAlgn="base" hangingPunct="0">
        <a:spcBef>
          <a:spcPct val="0"/>
        </a:spcBef>
        <a:spcAft>
          <a:spcPct val="0"/>
        </a:spcAft>
        <a:defRPr sz="4000">
          <a:solidFill>
            <a:schemeClr val="tx1"/>
          </a:solidFill>
          <a:latin typeface="Times New Roman" pitchFamily="18" charset="0"/>
          <a:ea typeface="黑体" pitchFamily="49" charset="-122"/>
          <a:cs typeface="ＭＳ Ｐゴシック" pitchFamily="-65" charset="-128"/>
        </a:defRPr>
      </a:lvl3pPr>
      <a:lvl4pPr algn="l" defTabSz="457200" rtl="0" eaLnBrk="0" fontAlgn="base" hangingPunct="0">
        <a:spcBef>
          <a:spcPct val="0"/>
        </a:spcBef>
        <a:spcAft>
          <a:spcPct val="0"/>
        </a:spcAft>
        <a:defRPr sz="4000">
          <a:solidFill>
            <a:schemeClr val="tx1"/>
          </a:solidFill>
          <a:latin typeface="Times New Roman" pitchFamily="18" charset="0"/>
          <a:ea typeface="黑体" pitchFamily="49" charset="-122"/>
          <a:cs typeface="ＭＳ Ｐゴシック" pitchFamily="-65" charset="-128"/>
        </a:defRPr>
      </a:lvl4pPr>
      <a:lvl5pPr algn="l" defTabSz="457200" rtl="0" eaLnBrk="0" fontAlgn="base" hangingPunct="0">
        <a:spcBef>
          <a:spcPct val="0"/>
        </a:spcBef>
        <a:spcAft>
          <a:spcPct val="0"/>
        </a:spcAft>
        <a:defRPr sz="4000">
          <a:solidFill>
            <a:schemeClr val="tx1"/>
          </a:solidFill>
          <a:latin typeface="Times New Roman" pitchFamily="18" charset="0"/>
          <a:ea typeface="黑体" pitchFamily="49" charset="-122"/>
          <a:cs typeface="ＭＳ Ｐゴシック" pitchFamily="-65" charset="-128"/>
        </a:defRPr>
      </a:lvl5pPr>
      <a:lvl6pPr marL="4572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6pPr>
      <a:lvl7pPr marL="9144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7pPr>
      <a:lvl8pPr marL="13716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8pPr>
      <a:lvl9pPr marL="18288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Clr>
          <a:srgbClr val="437085"/>
        </a:buClr>
        <a:buFont typeface="Wingdings" panose="05000000000000000000" pitchFamily="2" charset="2"/>
        <a:buChar char="§"/>
        <a:defRPr sz="2800" kern="1200">
          <a:solidFill>
            <a:schemeClr val="tx1"/>
          </a:solidFill>
          <a:latin typeface="Times New Roman" pitchFamily="18" charset="0"/>
          <a:ea typeface="+mn-ea"/>
          <a:cs typeface="ＭＳ Ｐゴシック" pitchFamily="-65" charset="-128"/>
        </a:defRPr>
      </a:lvl1pPr>
      <a:lvl2pPr marL="742950" indent="-285750" algn="l" defTabSz="457200" rtl="0" eaLnBrk="0" fontAlgn="base" hangingPunct="0">
        <a:spcBef>
          <a:spcPct val="20000"/>
        </a:spcBef>
        <a:spcAft>
          <a:spcPct val="0"/>
        </a:spcAft>
        <a:buClr>
          <a:srgbClr val="357E69"/>
        </a:buClr>
        <a:buFont typeface="Wingdings" panose="05000000000000000000" pitchFamily="2" charset="2"/>
        <a:buChar char="§"/>
        <a:defRPr sz="2400" kern="1200">
          <a:solidFill>
            <a:schemeClr val="tx1"/>
          </a:solidFill>
          <a:latin typeface="Times New Roman" pitchFamily="18" charset="0"/>
          <a:ea typeface="+mn-ea"/>
          <a:cs typeface="+mn-cs"/>
        </a:defRPr>
      </a:lvl2pPr>
      <a:lvl3pPr marL="1143000" indent="-228600" algn="l" defTabSz="457200" rtl="0" eaLnBrk="0" fontAlgn="base" hangingPunct="0">
        <a:spcBef>
          <a:spcPct val="20000"/>
        </a:spcBef>
        <a:spcAft>
          <a:spcPct val="0"/>
        </a:spcAft>
        <a:buClr>
          <a:srgbClr val="918BA3"/>
        </a:buClr>
        <a:buFont typeface="Wingdings" panose="05000000000000000000" pitchFamily="2" charset="2"/>
        <a:buChar char="§"/>
        <a:defRPr sz="2000" kern="1200">
          <a:solidFill>
            <a:schemeClr val="tx1"/>
          </a:solidFill>
          <a:latin typeface="Times New Roman" pitchFamily="18" charset="0"/>
          <a:ea typeface="+mn-ea"/>
          <a:cs typeface="+mn-cs"/>
        </a:defRPr>
      </a:lvl3pPr>
      <a:lvl4pPr marL="1600200" indent="-228600" algn="l" defTabSz="457200" rtl="0" eaLnBrk="0" fontAlgn="base" hangingPunct="0">
        <a:spcBef>
          <a:spcPct val="20000"/>
        </a:spcBef>
        <a:spcAft>
          <a:spcPct val="0"/>
        </a:spcAft>
        <a:buClr>
          <a:srgbClr val="2F6E7E"/>
        </a:buClr>
        <a:buFont typeface="Wingdings" panose="05000000000000000000" pitchFamily="2" charset="2"/>
        <a:buChar char="§"/>
        <a:defRPr sz="2000" kern="1200">
          <a:solidFill>
            <a:schemeClr val="tx1"/>
          </a:solidFill>
          <a:latin typeface="Times New Roman" pitchFamily="18" charset="0"/>
          <a:ea typeface="+mn-ea"/>
          <a:cs typeface="+mn-cs"/>
        </a:defRPr>
      </a:lvl4pPr>
      <a:lvl5pPr marL="2057400" indent="-228600" algn="l" defTabSz="457200" rtl="0" eaLnBrk="0" fontAlgn="base" hangingPunct="0">
        <a:spcBef>
          <a:spcPct val="20000"/>
        </a:spcBef>
        <a:spcAft>
          <a:spcPct val="0"/>
        </a:spcAft>
        <a:buClr>
          <a:srgbClr val="233337"/>
        </a:buClr>
        <a:buFont typeface="Wingdings" panose="05000000000000000000" pitchFamily="2" charset="2"/>
        <a:buChar char="§"/>
        <a:defRPr sz="2000" kern="1200">
          <a:solidFill>
            <a:schemeClr val="tx1"/>
          </a:solidFill>
          <a:latin typeface="Times New Roman"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ourse.ucas.ac.cn/portal/site/172793"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3.png"/><Relationship Id="rId7"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3.png"/><Relationship Id="rId7"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11.xml"/><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hyperlink" Target="https://gs.statcounter.com/search-engine-market-share#monthly-200901-201912"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ituring.com.cn/book/127" TargetMode="External"/><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7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www-csli.stanford.edu/~hinrich/information-retrieval-book.html"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nlp.stanford.edu/IR-book/information-retrieval.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7"/>
          <p:cNvSpPr>
            <a:spLocks noGrp="1" noChangeArrowheads="1"/>
          </p:cNvSpPr>
          <p:nvPr>
            <p:ph type="subTitle" idx="1"/>
          </p:nvPr>
        </p:nvSpPr>
        <p:spPr/>
        <p:txBody>
          <a:bodyPr/>
          <a:lstStyle/>
          <a:p>
            <a:pPr eaLnBrk="1" hangingPunct="1">
              <a:defRPr/>
            </a:pPr>
            <a:r>
              <a:rPr lang="zh-CN" altLang="en-US" dirty="0"/>
              <a:t>第</a:t>
            </a:r>
            <a:r>
              <a:rPr lang="en-US" altLang="zh-CN" dirty="0"/>
              <a:t>0</a:t>
            </a:r>
            <a:r>
              <a:rPr lang="zh-CN" altLang="en-US" dirty="0"/>
              <a:t>讲 课程简介</a:t>
            </a:r>
            <a:endParaRPr lang="en-US" altLang="zh-CN" dirty="0"/>
          </a:p>
          <a:p>
            <a:pPr eaLnBrk="1" hangingPunct="1">
              <a:defRPr/>
            </a:pPr>
            <a:r>
              <a:rPr lang="en-US" altLang="zh-CN" dirty="0"/>
              <a:t>About the course</a:t>
            </a:r>
          </a:p>
          <a:p>
            <a:pPr eaLnBrk="1" hangingPunct="1">
              <a:defRPr/>
            </a:pPr>
            <a:endParaRPr lang="en-US" altLang="zh-CN" dirty="0"/>
          </a:p>
          <a:p>
            <a:pPr eaLnBrk="1" hangingPunct="1">
              <a:defRPr/>
            </a:pPr>
            <a:endParaRPr lang="en-US" altLang="zh-CN" dirty="0"/>
          </a:p>
        </p:txBody>
      </p:sp>
      <p:sp>
        <p:nvSpPr>
          <p:cNvPr id="14339" name="TextBox 6"/>
          <p:cNvSpPr txBox="1">
            <a:spLocks noChangeArrowheads="1"/>
          </p:cNvSpPr>
          <p:nvPr/>
        </p:nvSpPr>
        <p:spPr bwMode="auto">
          <a:xfrm>
            <a:off x="8077200" y="28575"/>
            <a:ext cx="1066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dirty="0">
                <a:solidFill>
                  <a:srgbClr val="FBFCFF"/>
                </a:solidFill>
              </a:rPr>
              <a:t>2020/9/13</a:t>
            </a:r>
          </a:p>
        </p:txBody>
      </p:sp>
      <p:sp>
        <p:nvSpPr>
          <p:cNvPr id="2" name="矩形 1"/>
          <p:cNvSpPr/>
          <p:nvPr/>
        </p:nvSpPr>
        <p:spPr>
          <a:xfrm>
            <a:off x="1357559" y="5661248"/>
            <a:ext cx="6084168" cy="461665"/>
          </a:xfrm>
          <a:prstGeom prst="rect">
            <a:avLst/>
          </a:prstGeom>
        </p:spPr>
        <p:txBody>
          <a:bodyPr wrap="square">
            <a:spAutoFit/>
          </a:bodyPr>
          <a:lstStyle/>
          <a:p>
            <a:pPr algn="ctr"/>
            <a:r>
              <a:rPr lang="en-US" altLang="zh-CN" dirty="0">
                <a:hlinkClick r:id="rId2"/>
              </a:rPr>
              <a:t>http://course.ucas.ac.cn/portal/site/172793</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9"/>
          <p:cNvSpPr>
            <a:spLocks noGrp="1"/>
          </p:cNvSpPr>
          <p:nvPr>
            <p:ph type="title"/>
          </p:nvPr>
        </p:nvSpPr>
        <p:spPr/>
        <p:txBody>
          <a:bodyPr/>
          <a:lstStyle/>
          <a:p>
            <a:pPr eaLnBrk="1" hangingPunct="1"/>
            <a:endParaRPr lang="zh-CN" altLang="en-US"/>
          </a:p>
        </p:txBody>
      </p:sp>
      <p:sp>
        <p:nvSpPr>
          <p:cNvPr id="22531" name="内容占位符 2"/>
          <p:cNvSpPr>
            <a:spLocks noGrp="1"/>
          </p:cNvSpPr>
          <p:nvPr>
            <p:ph idx="1"/>
          </p:nvPr>
        </p:nvSpPr>
        <p:spPr/>
        <p:txBody>
          <a:bodyPr/>
          <a:lstStyle/>
          <a:p>
            <a:pPr eaLnBrk="1" hangingPunct="1"/>
            <a:r>
              <a:rPr lang="zh-CN" altLang="en-US">
                <a:cs typeface="ＭＳ Ｐゴシック" panose="020B0600070205080204" pitchFamily="34" charset="-128"/>
              </a:rPr>
              <a:t>从几个互联网应用说起</a:t>
            </a:r>
            <a:r>
              <a:rPr lang="en-US" altLang="zh-CN">
                <a:cs typeface="ＭＳ Ｐゴシック" panose="020B0600070205080204" pitchFamily="34" charset="-128"/>
              </a:rPr>
              <a:t>……</a:t>
            </a:r>
            <a:endParaRPr lang="zh-CN" altLang="en-US">
              <a:cs typeface="ＭＳ Ｐゴシック" panose="020B0600070205080204" pitchFamily="34" charset="-128"/>
            </a:endParaRPr>
          </a:p>
        </p:txBody>
      </p:sp>
      <p:sp>
        <p:nvSpPr>
          <p:cNvPr id="22532"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E6D6C4AF-FF5D-4CD3-827B-B85771AADB09}" type="slidenum">
              <a:rPr lang="en-US" altLang="zh-CN" sz="1200" smtClean="0">
                <a:solidFill>
                  <a:srgbClr val="898989"/>
                </a:solidFill>
                <a:latin typeface="Calibri" panose="020F0502020204030204" pitchFamily="34" charset="0"/>
              </a:rPr>
              <a:pPr>
                <a:spcBef>
                  <a:spcPct val="0"/>
                </a:spcBef>
                <a:buClrTx/>
                <a:buFontTx/>
                <a:buNone/>
              </a:pPr>
              <a:t>10</a:t>
            </a:fld>
            <a:endParaRPr lang="en-US" altLang="zh-CN" sz="1200">
              <a:solidFill>
                <a:srgbClr val="898989"/>
              </a:solidFill>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a:t>搜索引擎</a:t>
            </a:r>
          </a:p>
        </p:txBody>
      </p:sp>
      <p:sp>
        <p:nvSpPr>
          <p:cNvPr id="23555" name="内容占位符 9"/>
          <p:cNvSpPr>
            <a:spLocks noGrp="1"/>
          </p:cNvSpPr>
          <p:nvPr>
            <p:ph idx="1"/>
          </p:nvPr>
        </p:nvSpPr>
        <p:spPr/>
        <p:txBody>
          <a:bodyPr/>
          <a:lstStyle/>
          <a:p>
            <a:pPr eaLnBrk="1" hangingPunct="1"/>
            <a:endParaRPr lang="zh-CN" altLang="en-US">
              <a:cs typeface="ＭＳ Ｐゴシック" panose="020B0600070205080204" pitchFamily="34" charset="-128"/>
            </a:endParaRPr>
          </a:p>
        </p:txBody>
      </p:sp>
      <p:sp>
        <p:nvSpPr>
          <p:cNvPr id="2355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5EBF78A4-7685-4CE4-80D4-0FB05F8D0C73}" type="slidenum">
              <a:rPr lang="en-US" altLang="zh-CN" sz="1200" smtClean="0">
                <a:solidFill>
                  <a:srgbClr val="898989"/>
                </a:solidFill>
                <a:latin typeface="Calibri" panose="020F0502020204030204" pitchFamily="34" charset="0"/>
              </a:rPr>
              <a:pPr>
                <a:spcBef>
                  <a:spcPct val="0"/>
                </a:spcBef>
                <a:buClrTx/>
                <a:buFontTx/>
                <a:buNone/>
              </a:pPr>
              <a:t>11</a:t>
            </a:fld>
            <a:endParaRPr lang="en-US" altLang="zh-CN" sz="1200">
              <a:solidFill>
                <a:srgbClr val="898989"/>
              </a:solidFill>
              <a:latin typeface="Calibri" panose="020F0502020204030204" pitchFamily="34" charset="0"/>
            </a:endParaRPr>
          </a:p>
        </p:txBody>
      </p:sp>
      <p:pic>
        <p:nvPicPr>
          <p:cNvPr id="2" name="图片 1"/>
          <p:cNvPicPr>
            <a:picLocks noChangeAspect="1"/>
          </p:cNvPicPr>
          <p:nvPr/>
        </p:nvPicPr>
        <p:blipFill>
          <a:blip r:embed="rId3"/>
          <a:stretch>
            <a:fillRect/>
          </a:stretch>
        </p:blipFill>
        <p:spPr>
          <a:xfrm>
            <a:off x="0" y="1842025"/>
            <a:ext cx="9144000" cy="46570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8"/>
          <p:cNvSpPr>
            <a:spLocks noGrp="1"/>
          </p:cNvSpPr>
          <p:nvPr>
            <p:ph type="title"/>
          </p:nvPr>
        </p:nvSpPr>
        <p:spPr/>
        <p:txBody>
          <a:bodyPr/>
          <a:lstStyle/>
          <a:p>
            <a:pPr eaLnBrk="1" hangingPunct="1"/>
            <a:endParaRPr lang="zh-CN" altLang="en-US"/>
          </a:p>
        </p:txBody>
      </p:sp>
      <p:sp>
        <p:nvSpPr>
          <p:cNvPr id="25603" name="内容占位符 9"/>
          <p:cNvSpPr>
            <a:spLocks noGrp="1"/>
          </p:cNvSpPr>
          <p:nvPr>
            <p:ph idx="1"/>
          </p:nvPr>
        </p:nvSpPr>
        <p:spPr/>
        <p:txBody>
          <a:bodyPr/>
          <a:lstStyle/>
          <a:p>
            <a:pPr eaLnBrk="1" hangingPunct="1"/>
            <a:endParaRPr lang="zh-CN" altLang="en-US">
              <a:cs typeface="ＭＳ Ｐゴシック" panose="020B0600070205080204" pitchFamily="34" charset="-128"/>
            </a:endParaRPr>
          </a:p>
        </p:txBody>
      </p:sp>
      <p:sp>
        <p:nvSpPr>
          <p:cNvPr id="25604"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200">
                <a:solidFill>
                  <a:srgbClr val="898989"/>
                </a:solidFill>
                <a:latin typeface="Calibri" panose="020F0502020204030204" pitchFamily="34" charset="0"/>
              </a:rPr>
              <a:t>中科院研究生院</a:t>
            </a:r>
            <a:r>
              <a:rPr lang="en-US" altLang="zh-CN" sz="1200">
                <a:solidFill>
                  <a:srgbClr val="898989"/>
                </a:solidFill>
                <a:latin typeface="Calibri" panose="020F0502020204030204" pitchFamily="34" charset="0"/>
              </a:rPr>
              <a:t>2011</a:t>
            </a:r>
            <a:r>
              <a:rPr lang="zh-CN" altLang="en-US" sz="1200">
                <a:solidFill>
                  <a:srgbClr val="898989"/>
                </a:solidFill>
                <a:latin typeface="Calibri" panose="020F0502020204030204" pitchFamily="34" charset="0"/>
              </a:rPr>
              <a:t>年度秋季课程</a:t>
            </a:r>
            <a:endParaRPr lang="en-US" altLang="zh-CN" sz="1200">
              <a:solidFill>
                <a:srgbClr val="898989"/>
              </a:solidFill>
              <a:latin typeface="Calibri" panose="020F0502020204030204" pitchFamily="34" charset="0"/>
            </a:endParaRPr>
          </a:p>
        </p:txBody>
      </p:sp>
      <p:sp>
        <p:nvSpPr>
          <p:cNvPr id="2560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A930AB7D-7AD1-4A61-88A3-F57595250DFF}" type="slidenum">
              <a:rPr lang="en-US" altLang="zh-CN" sz="1200" smtClean="0">
                <a:solidFill>
                  <a:srgbClr val="898989"/>
                </a:solidFill>
                <a:latin typeface="Calibri" panose="020F0502020204030204" pitchFamily="34" charset="0"/>
              </a:rPr>
              <a:pPr>
                <a:spcBef>
                  <a:spcPct val="0"/>
                </a:spcBef>
                <a:buClrTx/>
                <a:buFontTx/>
                <a:buNone/>
              </a:pPr>
              <a:t>12</a:t>
            </a:fld>
            <a:endParaRPr lang="en-US" altLang="zh-CN" sz="1200">
              <a:solidFill>
                <a:srgbClr val="898989"/>
              </a:solidFill>
              <a:latin typeface="Calibri" panose="020F0502020204030204" pitchFamily="34" charset="0"/>
            </a:endParaRPr>
          </a:p>
        </p:txBody>
      </p:sp>
      <p:pic>
        <p:nvPicPr>
          <p:cNvPr id="2560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8"/>
          <p:cNvSpPr>
            <a:spLocks noGrp="1"/>
          </p:cNvSpPr>
          <p:nvPr>
            <p:ph type="title"/>
          </p:nvPr>
        </p:nvSpPr>
        <p:spPr/>
        <p:txBody>
          <a:bodyPr/>
          <a:lstStyle/>
          <a:p>
            <a:pPr eaLnBrk="1" hangingPunct="1"/>
            <a:endParaRPr lang="zh-CN" altLang="en-US"/>
          </a:p>
        </p:txBody>
      </p:sp>
      <p:sp>
        <p:nvSpPr>
          <p:cNvPr id="26627" name="内容占位符 9"/>
          <p:cNvSpPr>
            <a:spLocks noGrp="1"/>
          </p:cNvSpPr>
          <p:nvPr>
            <p:ph idx="1"/>
          </p:nvPr>
        </p:nvSpPr>
        <p:spPr/>
        <p:txBody>
          <a:bodyPr/>
          <a:lstStyle/>
          <a:p>
            <a:pPr eaLnBrk="1" hangingPunct="1"/>
            <a:endParaRPr lang="zh-CN" altLang="en-US">
              <a:cs typeface="ＭＳ Ｐゴシック" panose="020B0600070205080204" pitchFamily="34" charset="-128"/>
            </a:endParaRPr>
          </a:p>
        </p:txBody>
      </p:sp>
      <p:sp>
        <p:nvSpPr>
          <p:cNvPr id="26628"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200">
                <a:solidFill>
                  <a:srgbClr val="898989"/>
                </a:solidFill>
                <a:latin typeface="Calibri" panose="020F0502020204030204" pitchFamily="34" charset="0"/>
              </a:rPr>
              <a:t>中科院研究生院</a:t>
            </a:r>
            <a:r>
              <a:rPr lang="en-US" altLang="zh-CN" sz="1200">
                <a:solidFill>
                  <a:srgbClr val="898989"/>
                </a:solidFill>
                <a:latin typeface="Calibri" panose="020F0502020204030204" pitchFamily="34" charset="0"/>
              </a:rPr>
              <a:t>2011</a:t>
            </a:r>
            <a:r>
              <a:rPr lang="zh-CN" altLang="en-US" sz="1200">
                <a:solidFill>
                  <a:srgbClr val="898989"/>
                </a:solidFill>
                <a:latin typeface="Calibri" panose="020F0502020204030204" pitchFamily="34" charset="0"/>
              </a:rPr>
              <a:t>年度秋季课程</a:t>
            </a:r>
            <a:endParaRPr lang="en-US" altLang="zh-CN" sz="1200">
              <a:solidFill>
                <a:srgbClr val="898989"/>
              </a:solidFill>
              <a:latin typeface="Calibri" panose="020F0502020204030204" pitchFamily="34" charset="0"/>
            </a:endParaRPr>
          </a:p>
        </p:txBody>
      </p:sp>
      <p:sp>
        <p:nvSpPr>
          <p:cNvPr id="2662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A64F459A-5C6B-4F32-97D8-7BAB03938C91}" type="slidenum">
              <a:rPr lang="en-US" altLang="zh-CN" sz="1200" smtClean="0">
                <a:solidFill>
                  <a:srgbClr val="898989"/>
                </a:solidFill>
                <a:latin typeface="Calibri" panose="020F0502020204030204" pitchFamily="34" charset="0"/>
              </a:rPr>
              <a:pPr>
                <a:spcBef>
                  <a:spcPct val="0"/>
                </a:spcBef>
                <a:buClrTx/>
                <a:buFontTx/>
                <a:buNone/>
              </a:pPr>
              <a:t>13</a:t>
            </a:fld>
            <a:endParaRPr lang="en-US" altLang="zh-CN" sz="1200">
              <a:solidFill>
                <a:srgbClr val="898989"/>
              </a:solidFill>
              <a:latin typeface="Calibri" panose="020F0502020204030204" pitchFamily="34" charset="0"/>
            </a:endParaRPr>
          </a:p>
        </p:txBody>
      </p:sp>
      <p:pic>
        <p:nvPicPr>
          <p:cNvPr id="266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9144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t>三个应用例子的共同特征</a:t>
            </a:r>
          </a:p>
        </p:txBody>
      </p:sp>
      <p:sp>
        <p:nvSpPr>
          <p:cNvPr id="110595"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给定需求</a:t>
            </a:r>
            <a:r>
              <a:rPr lang="en-US" altLang="zh-CN" dirty="0">
                <a:cs typeface="ＭＳ Ｐゴシック" panose="020B0600070205080204" pitchFamily="34" charset="-128"/>
              </a:rPr>
              <a:t>(</a:t>
            </a:r>
            <a:r>
              <a:rPr lang="zh-CN" altLang="en-US" dirty="0">
                <a:cs typeface="ＭＳ Ｐゴシック" panose="020B0600070205080204" pitchFamily="34" charset="-128"/>
              </a:rPr>
              <a:t>或者是对象</a:t>
            </a:r>
            <a:r>
              <a:rPr lang="en-US" altLang="zh-CN" dirty="0">
                <a:cs typeface="ＭＳ Ｐゴシック" panose="020B0600070205080204" pitchFamily="34" charset="-128"/>
              </a:rPr>
              <a:t>)</a:t>
            </a:r>
            <a:r>
              <a:rPr lang="zh-CN" altLang="en-US" dirty="0">
                <a:cs typeface="ＭＳ Ｐゴシック" panose="020B0600070205080204" pitchFamily="34" charset="-128"/>
              </a:rPr>
              <a:t>，从信息库中找出与之最</a:t>
            </a:r>
            <a:r>
              <a:rPr lang="zh-CN" altLang="en-US" dirty="0">
                <a:solidFill>
                  <a:srgbClr val="FF0000"/>
                </a:solidFill>
                <a:cs typeface="ＭＳ Ｐゴシック" panose="020B0600070205080204" pitchFamily="34" charset="-128"/>
              </a:rPr>
              <a:t>匹配</a:t>
            </a:r>
            <a:r>
              <a:rPr lang="zh-CN" altLang="en-US" dirty="0">
                <a:cs typeface="ＭＳ Ｐゴシック" panose="020B0600070205080204" pitchFamily="34" charset="-128"/>
              </a:rPr>
              <a:t>的信息</a:t>
            </a:r>
            <a:r>
              <a:rPr lang="en-US" altLang="zh-CN" dirty="0">
                <a:cs typeface="ＭＳ Ｐゴシック" panose="020B0600070205080204" pitchFamily="34" charset="-128"/>
              </a:rPr>
              <a:t>(</a:t>
            </a:r>
            <a:r>
              <a:rPr lang="zh-CN" altLang="en-US" dirty="0">
                <a:cs typeface="ＭＳ Ｐゴシック" panose="020B0600070205080204" pitchFamily="34" charset="-128"/>
              </a:rPr>
              <a:t>或对象</a:t>
            </a:r>
            <a:r>
              <a:rPr lang="en-US" altLang="zh-CN" dirty="0">
                <a:cs typeface="ＭＳ Ｐゴシック" panose="020B0600070205080204" pitchFamily="34" charset="-128"/>
              </a:rPr>
              <a:t>)</a:t>
            </a:r>
          </a:p>
          <a:p>
            <a:pPr lvl="1" eaLnBrk="1" hangingPunct="1"/>
            <a:r>
              <a:rPr lang="zh-CN" altLang="en-US" dirty="0"/>
              <a:t>百度的例子：需求 “现代信息检索”</a:t>
            </a:r>
          </a:p>
          <a:p>
            <a:pPr lvl="1" eaLnBrk="1" hangingPunct="1"/>
            <a:r>
              <a:rPr lang="zh-CN" altLang="en-US" dirty="0"/>
              <a:t>卓越</a:t>
            </a:r>
            <a:r>
              <a:rPr lang="en-US" altLang="zh-CN" dirty="0"/>
              <a:t>-</a:t>
            </a:r>
            <a:r>
              <a:rPr lang="zh-CN" altLang="en-US" dirty="0"/>
              <a:t>亚马逊的例子：对象  “天王表</a:t>
            </a:r>
            <a:r>
              <a:rPr lang="en-US" altLang="zh-CN" dirty="0"/>
              <a:t>-</a:t>
            </a:r>
            <a:r>
              <a:rPr lang="zh-CN" altLang="en-US" dirty="0"/>
              <a:t>石英女表</a:t>
            </a:r>
            <a:r>
              <a:rPr lang="en-US" altLang="zh-CN" dirty="0"/>
              <a:t>LS3522S(</a:t>
            </a:r>
            <a:r>
              <a:rPr lang="zh-CN" altLang="en-US" dirty="0"/>
              <a:t>黑色</a:t>
            </a:r>
            <a:r>
              <a:rPr lang="en-US" altLang="zh-CN" dirty="0"/>
              <a:t>)”</a:t>
            </a:r>
          </a:p>
          <a:p>
            <a:pPr lvl="1" eaLnBrk="1" hangingPunct="1"/>
            <a:r>
              <a:rPr lang="zh-CN" altLang="en-US" dirty="0"/>
              <a:t>世纪佳缘网的例子：</a:t>
            </a:r>
            <a:endParaRPr lang="en-US" altLang="zh-CN" dirty="0"/>
          </a:p>
          <a:p>
            <a:pPr lvl="2" eaLnBrk="1" hangingPunct="1"/>
            <a:r>
              <a:rPr lang="zh-CN" altLang="en-US" dirty="0"/>
              <a:t>对象 “你自己”！</a:t>
            </a:r>
            <a:endParaRPr lang="en-US" altLang="zh-CN" dirty="0"/>
          </a:p>
          <a:p>
            <a:pPr eaLnBrk="1" hangingPunct="1"/>
            <a:r>
              <a:rPr lang="zh-CN" altLang="en-US" dirty="0">
                <a:cs typeface="ＭＳ Ｐゴシック" panose="020B0600070205080204" pitchFamily="34" charset="-128"/>
              </a:rPr>
              <a:t>不同场景下的“匹配”定义不同</a:t>
            </a:r>
            <a:endParaRPr lang="en-US" altLang="zh-CN" dirty="0">
              <a:cs typeface="ＭＳ Ｐゴシック" panose="020B0600070205080204" pitchFamily="34" charset="-128"/>
            </a:endParaRPr>
          </a:p>
          <a:p>
            <a:pPr lvl="1" eaLnBrk="1" hangingPunct="1"/>
            <a:r>
              <a:rPr lang="zh-CN" altLang="en-US" dirty="0"/>
              <a:t>买了微波炉，继续推荐微波炉</a:t>
            </a:r>
            <a:endParaRPr lang="en-US" altLang="zh-CN" dirty="0"/>
          </a:p>
          <a:p>
            <a:pPr lvl="1" eaLnBrk="1" hangingPunct="1"/>
            <a:r>
              <a:rPr lang="zh-CN" altLang="en-US" dirty="0"/>
              <a:t>微博中向老婆推荐前女友</a:t>
            </a:r>
          </a:p>
        </p:txBody>
      </p:sp>
      <p:sp>
        <p:nvSpPr>
          <p:cNvPr id="2765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2AD73B7D-7E6A-42B2-8D9B-389B4C59A866}" type="slidenum">
              <a:rPr lang="en-US" altLang="zh-CN" sz="1200" smtClean="0">
                <a:solidFill>
                  <a:srgbClr val="898989"/>
                </a:solidFill>
                <a:latin typeface="Calibri" panose="020F0502020204030204" pitchFamily="34" charset="0"/>
              </a:rPr>
              <a:pPr>
                <a:spcBef>
                  <a:spcPct val="0"/>
                </a:spcBef>
                <a:buClrTx/>
                <a:buFontTx/>
                <a:buNone/>
              </a:pPr>
              <a:t>14</a:t>
            </a:fld>
            <a:endParaRPr lang="en-US" altLang="zh-CN" sz="1200">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Effect transition="in" filter="blinds(horizontal)">
                                      <p:cBhvr>
                                        <p:cTn id="7" dur="500"/>
                                        <p:tgtEl>
                                          <p:spTgt spid="110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0595">
                                            <p:txEl>
                                              <p:pRg st="1" end="1"/>
                                            </p:txEl>
                                          </p:spTgt>
                                        </p:tgtEl>
                                        <p:attrNameLst>
                                          <p:attrName>style.visibility</p:attrName>
                                        </p:attrNameLst>
                                      </p:cBhvr>
                                      <p:to>
                                        <p:strVal val="visible"/>
                                      </p:to>
                                    </p:set>
                                    <p:animEffect transition="in" filter="blinds(horizontal)">
                                      <p:cBhvr>
                                        <p:cTn id="12" dur="500"/>
                                        <p:tgtEl>
                                          <p:spTgt spid="1105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0595">
                                            <p:txEl>
                                              <p:pRg st="2" end="2"/>
                                            </p:txEl>
                                          </p:spTgt>
                                        </p:tgtEl>
                                        <p:attrNameLst>
                                          <p:attrName>style.visibility</p:attrName>
                                        </p:attrNameLst>
                                      </p:cBhvr>
                                      <p:to>
                                        <p:strVal val="visible"/>
                                      </p:to>
                                    </p:set>
                                    <p:animEffect transition="in" filter="blinds(horizontal)">
                                      <p:cBhvr>
                                        <p:cTn id="17" dur="500"/>
                                        <p:tgtEl>
                                          <p:spTgt spid="1105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0595">
                                            <p:txEl>
                                              <p:pRg st="3" end="3"/>
                                            </p:txEl>
                                          </p:spTgt>
                                        </p:tgtEl>
                                        <p:attrNameLst>
                                          <p:attrName>style.visibility</p:attrName>
                                        </p:attrNameLst>
                                      </p:cBhvr>
                                      <p:to>
                                        <p:strVal val="visible"/>
                                      </p:to>
                                    </p:set>
                                    <p:animEffect transition="in" filter="blinds(horizontal)">
                                      <p:cBhvr>
                                        <p:cTn id="22" dur="500"/>
                                        <p:tgtEl>
                                          <p:spTgt spid="1105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0595">
                                            <p:txEl>
                                              <p:pRg st="4" end="4"/>
                                            </p:txEl>
                                          </p:spTgt>
                                        </p:tgtEl>
                                        <p:attrNameLst>
                                          <p:attrName>style.visibility</p:attrName>
                                        </p:attrNameLst>
                                      </p:cBhvr>
                                      <p:to>
                                        <p:strVal val="visible"/>
                                      </p:to>
                                    </p:set>
                                    <p:animEffect transition="in" filter="blinds(horizontal)">
                                      <p:cBhvr>
                                        <p:cTn id="27" dur="500"/>
                                        <p:tgtEl>
                                          <p:spTgt spid="1105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10595">
                                            <p:txEl>
                                              <p:pRg st="5" end="5"/>
                                            </p:txEl>
                                          </p:spTgt>
                                        </p:tgtEl>
                                        <p:attrNameLst>
                                          <p:attrName>style.visibility</p:attrName>
                                        </p:attrNameLst>
                                      </p:cBhvr>
                                      <p:to>
                                        <p:strVal val="visible"/>
                                      </p:to>
                                    </p:set>
                                    <p:animEffect transition="in" filter="blinds(horizontal)">
                                      <p:cBhvr>
                                        <p:cTn id="32" dur="500"/>
                                        <p:tgtEl>
                                          <p:spTgt spid="11059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10595">
                                            <p:txEl>
                                              <p:pRg st="6" end="6"/>
                                            </p:txEl>
                                          </p:spTgt>
                                        </p:tgtEl>
                                        <p:attrNameLst>
                                          <p:attrName>style.visibility</p:attrName>
                                        </p:attrNameLst>
                                      </p:cBhvr>
                                      <p:to>
                                        <p:strVal val="visible"/>
                                      </p:to>
                                    </p:set>
                                    <p:animEffect transition="in" filter="blinds(horizontal)">
                                      <p:cBhvr>
                                        <p:cTn id="37" dur="500"/>
                                        <p:tgtEl>
                                          <p:spTgt spid="11059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10595">
                                            <p:txEl>
                                              <p:pRg st="7" end="7"/>
                                            </p:txEl>
                                          </p:spTgt>
                                        </p:tgtEl>
                                        <p:attrNameLst>
                                          <p:attrName>style.visibility</p:attrName>
                                        </p:attrNameLst>
                                      </p:cBhvr>
                                      <p:to>
                                        <p:strVal val="visible"/>
                                      </p:to>
                                    </p:set>
                                    <p:animEffect transition="in" filter="blinds(horizontal)">
                                      <p:cBhvr>
                                        <p:cTn id="42" dur="500"/>
                                        <p:tgtEl>
                                          <p:spTgt spid="110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dirty="0"/>
              <a:t>信息检索</a:t>
            </a:r>
            <a:r>
              <a:rPr lang="en-US" altLang="zh-CN" dirty="0"/>
              <a:t>(Information Retrieval, IR)</a:t>
            </a:r>
            <a:endParaRPr lang="zh-CN" altLang="en-US" dirty="0"/>
          </a:p>
        </p:txBody>
      </p:sp>
      <p:sp>
        <p:nvSpPr>
          <p:cNvPr id="95235"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给定用户需求返回满足该需求信息的一门学科。通常涉及信息的获取、存储、组织和访问。</a:t>
            </a:r>
          </a:p>
          <a:p>
            <a:pPr eaLnBrk="1" hangingPunct="1"/>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从大规模非结构化数据</a:t>
            </a:r>
            <a:r>
              <a:rPr lang="en-US" altLang="zh-CN" dirty="0">
                <a:cs typeface="ＭＳ Ｐゴシック" panose="020B0600070205080204" pitchFamily="34" charset="-128"/>
              </a:rPr>
              <a:t>(</a:t>
            </a:r>
            <a:r>
              <a:rPr lang="zh-CN" altLang="en-US" dirty="0">
                <a:cs typeface="ＭＳ Ｐゴシック" panose="020B0600070205080204" pitchFamily="34" charset="-128"/>
              </a:rPr>
              <a:t>通常是文本</a:t>
            </a:r>
            <a:r>
              <a:rPr lang="en-US" altLang="zh-CN" dirty="0">
                <a:cs typeface="ＭＳ Ｐゴシック" panose="020B0600070205080204" pitchFamily="34" charset="-128"/>
              </a:rPr>
              <a:t>)</a:t>
            </a:r>
            <a:r>
              <a:rPr lang="zh-CN" altLang="en-US" dirty="0">
                <a:cs typeface="ＭＳ Ｐゴシック" panose="020B0600070205080204" pitchFamily="34" charset="-128"/>
              </a:rPr>
              <a:t>的集合</a:t>
            </a:r>
            <a:r>
              <a:rPr lang="en-US" altLang="zh-CN" dirty="0">
                <a:cs typeface="ＭＳ Ｐゴシック" panose="020B0600070205080204" pitchFamily="34" charset="-128"/>
              </a:rPr>
              <a:t>(</a:t>
            </a:r>
            <a:r>
              <a:rPr lang="zh-CN" altLang="en-US" dirty="0">
                <a:cs typeface="ＭＳ Ｐゴシック" panose="020B0600070205080204" pitchFamily="34" charset="-128"/>
              </a:rPr>
              <a:t>通常保存在计算机上</a:t>
            </a:r>
            <a:r>
              <a:rPr lang="en-US" altLang="zh-CN" dirty="0">
                <a:cs typeface="ＭＳ Ｐゴシック" panose="020B0600070205080204" pitchFamily="34" charset="-128"/>
              </a:rPr>
              <a:t>)</a:t>
            </a:r>
            <a:r>
              <a:rPr lang="zh-CN" altLang="en-US" dirty="0">
                <a:cs typeface="ＭＳ Ｐゴシック" panose="020B0600070205080204" pitchFamily="34" charset="-128"/>
              </a:rPr>
              <a:t>中找出满足用户信息需求的资料</a:t>
            </a:r>
            <a:r>
              <a:rPr lang="en-US" altLang="zh-CN" dirty="0">
                <a:cs typeface="ＭＳ Ｐゴシック" panose="020B0600070205080204" pitchFamily="34" charset="-128"/>
              </a:rPr>
              <a:t>(</a:t>
            </a:r>
            <a:r>
              <a:rPr lang="zh-CN" altLang="en-US" dirty="0">
                <a:cs typeface="ＭＳ Ｐゴシック" panose="020B0600070205080204" pitchFamily="34" charset="-128"/>
              </a:rPr>
              <a:t>通常是文档</a:t>
            </a:r>
            <a:r>
              <a:rPr lang="en-US" altLang="zh-CN" dirty="0">
                <a:cs typeface="ＭＳ Ｐゴシック" panose="020B0600070205080204" pitchFamily="34" charset="-128"/>
              </a:rPr>
              <a:t>)</a:t>
            </a:r>
            <a:r>
              <a:rPr lang="zh-CN" altLang="en-US" dirty="0">
                <a:cs typeface="ＭＳ Ｐゴシック" panose="020B0600070205080204" pitchFamily="34" charset="-128"/>
              </a:rPr>
              <a:t>的过程。</a:t>
            </a:r>
          </a:p>
          <a:p>
            <a:pPr eaLnBrk="1" hangingPunct="1"/>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“找对象”的学科，即定义并计算某种匹配“相似度”的学科。</a:t>
            </a:r>
          </a:p>
        </p:txBody>
      </p:sp>
      <p:sp>
        <p:nvSpPr>
          <p:cNvPr id="2867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E10BA5C8-36E0-4769-BD60-B1AA08292FD8}" type="slidenum">
              <a:rPr lang="en-US" altLang="zh-CN" sz="1200" smtClean="0">
                <a:solidFill>
                  <a:srgbClr val="898989"/>
                </a:solidFill>
                <a:latin typeface="Calibri" panose="020F0502020204030204" pitchFamily="34" charset="0"/>
              </a:rPr>
              <a:pPr>
                <a:spcBef>
                  <a:spcPct val="0"/>
                </a:spcBef>
                <a:buClrTx/>
                <a:buFontTx/>
                <a:buNone/>
              </a:pPr>
              <a:t>15</a:t>
            </a:fld>
            <a:endParaRPr lang="en-US" altLang="zh-CN" sz="1200">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blinds(horizontal)">
                                      <p:cBhvr>
                                        <p:cTn id="7" dur="500"/>
                                        <p:tgtEl>
                                          <p:spTgt spid="95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5235">
                                            <p:txEl>
                                              <p:pRg st="2" end="2"/>
                                            </p:txEl>
                                          </p:spTgt>
                                        </p:tgtEl>
                                        <p:attrNameLst>
                                          <p:attrName>style.visibility</p:attrName>
                                        </p:attrNameLst>
                                      </p:cBhvr>
                                      <p:to>
                                        <p:strVal val="visible"/>
                                      </p:to>
                                    </p:set>
                                    <p:animEffect transition="in" filter="blinds(horizontal)">
                                      <p:cBhvr>
                                        <p:cTn id="12" dur="500"/>
                                        <p:tgtEl>
                                          <p:spTgt spid="952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5235">
                                            <p:txEl>
                                              <p:pRg st="4" end="4"/>
                                            </p:txEl>
                                          </p:spTgt>
                                        </p:tgtEl>
                                        <p:attrNameLst>
                                          <p:attrName>style.visibility</p:attrName>
                                        </p:attrNameLst>
                                      </p:cBhvr>
                                      <p:to>
                                        <p:strVal val="visible"/>
                                      </p:to>
                                    </p:set>
                                    <p:animEffect transition="in" filter="blinds(horizontal)">
                                      <p:cBhvr>
                                        <p:cTn id="17" dur="500"/>
                                        <p:tgtEl>
                                          <p:spTgt spid="952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z="3600" dirty="0"/>
              <a:t>信息检索与其他学科领域的关系</a:t>
            </a:r>
            <a:r>
              <a:rPr lang="en-US" altLang="zh-CN" sz="3600" dirty="0"/>
              <a:t>(</a:t>
            </a:r>
            <a:r>
              <a:rPr lang="zh-CN" altLang="en-US" sz="3600" dirty="0"/>
              <a:t>非严格</a:t>
            </a:r>
            <a:r>
              <a:rPr lang="en-US" altLang="zh-CN" sz="3600" dirty="0"/>
              <a:t>)</a:t>
            </a:r>
            <a:endParaRPr lang="zh-CN" altLang="en-US" sz="3600" dirty="0"/>
          </a:p>
        </p:txBody>
      </p:sp>
      <p:sp>
        <p:nvSpPr>
          <p:cNvPr id="3" name="文本占位符 2"/>
          <p:cNvSpPr>
            <a:spLocks noGrp="1"/>
          </p:cNvSpPr>
          <p:nvPr>
            <p:ph idx="1"/>
          </p:nvPr>
        </p:nvSpPr>
        <p:spPr/>
        <p:txBody>
          <a:bodyPr/>
          <a:lstStyle/>
          <a:p>
            <a:pPr marL="342900" indent="-342900" eaLnBrk="1" hangingPunct="1">
              <a:buFont typeface="Wingdings" pitchFamily="2" charset="2"/>
              <a:buChar char="§"/>
              <a:defRPr/>
            </a:pPr>
            <a:r>
              <a:rPr lang="zh-CN" altLang="en-US" sz="2400" b="0" dirty="0">
                <a:solidFill>
                  <a:schemeClr val="tx1"/>
                </a:solidFill>
                <a:cs typeface="ＭＳ Ｐゴシック" pitchFamily="34" charset="-128"/>
              </a:rPr>
              <a:t>自然语言处理</a:t>
            </a:r>
            <a:r>
              <a:rPr lang="en-US" altLang="zh-CN" sz="2400" b="0" dirty="0">
                <a:solidFill>
                  <a:schemeClr val="tx1"/>
                </a:solidFill>
                <a:cs typeface="ＭＳ Ｐゴシック" pitchFamily="34" charset="-128"/>
              </a:rPr>
              <a:t>(Natural Language Processing, NLP)----</a:t>
            </a:r>
            <a:r>
              <a:rPr lang="zh-CN" altLang="en-US" sz="2400" b="0" dirty="0">
                <a:solidFill>
                  <a:schemeClr val="tx1"/>
                </a:solidFill>
                <a:cs typeface="ＭＳ Ｐゴシック" pitchFamily="34" charset="-128"/>
              </a:rPr>
              <a:t>对文本进行浅层、深层处理的学科</a:t>
            </a:r>
            <a:r>
              <a:rPr lang="en-US" altLang="zh-CN" sz="2400" b="0" dirty="0">
                <a:solidFill>
                  <a:schemeClr val="tx1"/>
                </a:solidFill>
                <a:cs typeface="ＭＳ Ｐゴシック" pitchFamily="34" charset="-128"/>
              </a:rPr>
              <a:t>(</a:t>
            </a:r>
            <a:r>
              <a:rPr lang="zh-CN" altLang="en-US" sz="2400" b="0" dirty="0">
                <a:solidFill>
                  <a:schemeClr val="tx1"/>
                </a:solidFill>
                <a:cs typeface="ＭＳ Ｐゴシック" pitchFamily="34" charset="-128"/>
              </a:rPr>
              <a:t>也称计算语言学</a:t>
            </a:r>
            <a:r>
              <a:rPr lang="en-US" altLang="zh-CN" sz="2400" b="0" dirty="0">
                <a:solidFill>
                  <a:schemeClr val="tx1"/>
                </a:solidFill>
                <a:cs typeface="ＭＳ Ｐゴシック" pitchFamily="34" charset="-128"/>
              </a:rPr>
              <a:t>)</a:t>
            </a:r>
            <a:r>
              <a:rPr lang="zh-CN" altLang="en-US" sz="2400" b="0" dirty="0">
                <a:solidFill>
                  <a:schemeClr val="tx1"/>
                </a:solidFill>
                <a:cs typeface="ＭＳ Ｐゴシック" pitchFamily="34" charset="-128"/>
              </a:rPr>
              <a:t>，</a:t>
            </a:r>
            <a:r>
              <a:rPr lang="en-US" altLang="zh-CN" sz="2400" b="0" dirty="0">
                <a:solidFill>
                  <a:schemeClr val="tx1"/>
                </a:solidFill>
                <a:cs typeface="ＭＳ Ｐゴシック" pitchFamily="34" charset="-128"/>
              </a:rPr>
              <a:t>IR</a:t>
            </a:r>
            <a:r>
              <a:rPr lang="zh-CN" altLang="en-US" sz="2400" b="0" dirty="0">
                <a:solidFill>
                  <a:schemeClr val="tx1"/>
                </a:solidFill>
                <a:cs typeface="ＭＳ Ｐゴシック" pitchFamily="34" charset="-128"/>
              </a:rPr>
              <a:t>是</a:t>
            </a:r>
            <a:r>
              <a:rPr lang="en-US" altLang="zh-CN" sz="2400" b="0" dirty="0">
                <a:solidFill>
                  <a:schemeClr val="tx1"/>
                </a:solidFill>
                <a:cs typeface="ＭＳ Ｐゴシック" pitchFamily="34" charset="-128"/>
              </a:rPr>
              <a:t>NLP</a:t>
            </a:r>
            <a:r>
              <a:rPr lang="zh-CN" altLang="en-US" sz="2400" b="0" dirty="0">
                <a:solidFill>
                  <a:schemeClr val="tx1"/>
                </a:solidFill>
                <a:cs typeface="ＭＳ Ｐゴシック" pitchFamily="34" charset="-128"/>
              </a:rPr>
              <a:t>的应用</a:t>
            </a:r>
            <a:endParaRPr lang="en-US" altLang="zh-CN" sz="2400" b="0" dirty="0">
              <a:solidFill>
                <a:schemeClr val="tx1"/>
              </a:solidFill>
              <a:cs typeface="ＭＳ Ｐゴシック" pitchFamily="34" charset="-128"/>
            </a:endParaRPr>
          </a:p>
          <a:p>
            <a:pPr marL="342900" indent="-342900" eaLnBrk="1" hangingPunct="1">
              <a:buFont typeface="Wingdings" pitchFamily="2" charset="2"/>
              <a:buChar char="§"/>
              <a:defRPr/>
            </a:pPr>
            <a:r>
              <a:rPr lang="zh-CN" altLang="en-US" sz="2400" b="0" dirty="0">
                <a:solidFill>
                  <a:schemeClr val="tx1"/>
                </a:solidFill>
                <a:cs typeface="ＭＳ Ｐゴシック" pitchFamily="34" charset="-128"/>
              </a:rPr>
              <a:t>数据挖掘</a:t>
            </a:r>
            <a:r>
              <a:rPr lang="en-US" altLang="zh-CN" sz="2400" b="0" dirty="0">
                <a:solidFill>
                  <a:schemeClr val="tx1"/>
                </a:solidFill>
                <a:cs typeface="ＭＳ Ｐゴシック" pitchFamily="34" charset="-128"/>
              </a:rPr>
              <a:t>(Data Mining, DM)----</a:t>
            </a:r>
            <a:r>
              <a:rPr lang="zh-CN" altLang="en-US" sz="2400" b="0" dirty="0">
                <a:solidFill>
                  <a:schemeClr val="tx1"/>
                </a:solidFill>
                <a:cs typeface="ＭＳ Ｐゴシック" pitchFamily="34" charset="-128"/>
              </a:rPr>
              <a:t>对结构化和非结构化信息进行分类、聚类、预测等分析处理的学科，</a:t>
            </a:r>
            <a:r>
              <a:rPr lang="en-US" altLang="zh-CN" sz="2400" b="0" dirty="0">
                <a:solidFill>
                  <a:schemeClr val="tx1"/>
                </a:solidFill>
                <a:cs typeface="ＭＳ Ｐゴシック" pitchFamily="34" charset="-128"/>
              </a:rPr>
              <a:t>DM</a:t>
            </a:r>
            <a:r>
              <a:rPr lang="zh-CN" altLang="en-US" sz="2400" b="0" dirty="0">
                <a:solidFill>
                  <a:schemeClr val="tx1"/>
                </a:solidFill>
                <a:cs typeface="ＭＳ Ｐゴシック" pitchFamily="34" charset="-128"/>
              </a:rPr>
              <a:t>在</a:t>
            </a:r>
            <a:r>
              <a:rPr lang="en-US" altLang="zh-CN" sz="2400" b="0" dirty="0">
                <a:solidFill>
                  <a:schemeClr val="tx1"/>
                </a:solidFill>
                <a:cs typeface="ＭＳ Ｐゴシック" pitchFamily="34" charset="-128"/>
              </a:rPr>
              <a:t>IR</a:t>
            </a:r>
            <a:r>
              <a:rPr lang="zh-CN" altLang="en-US" sz="2400" b="0" dirty="0">
                <a:solidFill>
                  <a:schemeClr val="tx1"/>
                </a:solidFill>
                <a:cs typeface="ＭＳ Ｐゴシック" pitchFamily="34" charset="-128"/>
              </a:rPr>
              <a:t>中广泛应用</a:t>
            </a:r>
            <a:endParaRPr lang="en-US" altLang="zh-CN" sz="2400" b="0" dirty="0">
              <a:solidFill>
                <a:schemeClr val="tx1"/>
              </a:solidFill>
              <a:cs typeface="ＭＳ Ｐゴシック" pitchFamily="34" charset="-128"/>
            </a:endParaRPr>
          </a:p>
          <a:p>
            <a:pPr marL="342900" indent="-342900" eaLnBrk="1" hangingPunct="1">
              <a:buFont typeface="Wingdings" pitchFamily="2" charset="2"/>
              <a:buChar char="§"/>
              <a:defRPr/>
            </a:pPr>
            <a:r>
              <a:rPr lang="zh-CN" altLang="en-US" sz="2400" b="0" dirty="0">
                <a:solidFill>
                  <a:schemeClr val="tx1"/>
                </a:solidFill>
                <a:cs typeface="ＭＳ Ｐゴシック" pitchFamily="34" charset="-128"/>
              </a:rPr>
              <a:t>机器学习</a:t>
            </a:r>
            <a:r>
              <a:rPr lang="en-US" altLang="zh-CN" sz="2400" b="0" dirty="0">
                <a:solidFill>
                  <a:schemeClr val="tx1"/>
                </a:solidFill>
                <a:cs typeface="ＭＳ Ｐゴシック" pitchFamily="34" charset="-128"/>
              </a:rPr>
              <a:t>(Machine Learning, ML)----</a:t>
            </a:r>
            <a:r>
              <a:rPr lang="zh-CN" altLang="en-US" sz="2400" b="0" dirty="0">
                <a:solidFill>
                  <a:schemeClr val="tx1"/>
                </a:solidFill>
                <a:cs typeface="ＭＳ Ｐゴシック" pitchFamily="34" charset="-128"/>
              </a:rPr>
              <a:t>从数据中学习到知识或规律的学科，</a:t>
            </a:r>
            <a:r>
              <a:rPr lang="en-US" altLang="zh-CN" sz="2400" b="0" dirty="0">
                <a:solidFill>
                  <a:schemeClr val="tx1"/>
                </a:solidFill>
                <a:cs typeface="ＭＳ Ｐゴシック" pitchFamily="34" charset="-128"/>
              </a:rPr>
              <a:t>IR</a:t>
            </a:r>
            <a:r>
              <a:rPr lang="zh-CN" altLang="en-US" sz="2400" b="0" dirty="0">
                <a:solidFill>
                  <a:schemeClr val="tx1"/>
                </a:solidFill>
                <a:cs typeface="ＭＳ Ｐゴシック" pitchFamily="34" charset="-128"/>
              </a:rPr>
              <a:t>也是</a:t>
            </a:r>
            <a:r>
              <a:rPr lang="en-US" altLang="zh-CN" sz="2400" b="0" dirty="0">
                <a:solidFill>
                  <a:schemeClr val="tx1"/>
                </a:solidFill>
                <a:cs typeface="ＭＳ Ｐゴシック" pitchFamily="34" charset="-128"/>
              </a:rPr>
              <a:t>ML</a:t>
            </a:r>
            <a:r>
              <a:rPr lang="zh-CN" altLang="en-US" sz="2400" b="0" dirty="0">
                <a:solidFill>
                  <a:schemeClr val="tx1"/>
                </a:solidFill>
                <a:cs typeface="ＭＳ Ｐゴシック" pitchFamily="34" charset="-128"/>
              </a:rPr>
              <a:t>的应用</a:t>
            </a:r>
            <a:endParaRPr lang="en-US" altLang="zh-CN" sz="2400" b="0" dirty="0">
              <a:solidFill>
                <a:schemeClr val="tx1"/>
              </a:solidFill>
              <a:cs typeface="ＭＳ Ｐゴシック" pitchFamily="34" charset="-128"/>
            </a:endParaRPr>
          </a:p>
          <a:p>
            <a:pPr marL="342900" indent="-342900" eaLnBrk="1" hangingPunct="1">
              <a:buFont typeface="Wingdings" pitchFamily="2" charset="2"/>
              <a:buChar char="§"/>
              <a:defRPr/>
            </a:pPr>
            <a:r>
              <a:rPr lang="zh-CN" altLang="en-US" sz="2400" b="0" dirty="0">
                <a:solidFill>
                  <a:schemeClr val="tx1"/>
                </a:solidFill>
                <a:cs typeface="ＭＳ Ｐゴシック" pitchFamily="34" charset="-128"/>
              </a:rPr>
              <a:t>并行计算</a:t>
            </a:r>
            <a:r>
              <a:rPr lang="en-US" altLang="zh-CN" sz="2400" b="0" dirty="0">
                <a:solidFill>
                  <a:schemeClr val="tx1"/>
                </a:solidFill>
                <a:cs typeface="ＭＳ Ｐゴシック" pitchFamily="34" charset="-128"/>
              </a:rPr>
              <a:t>(Parallel Computing)----</a:t>
            </a:r>
            <a:r>
              <a:rPr lang="zh-CN" altLang="en-US" sz="2400" b="0" dirty="0">
                <a:solidFill>
                  <a:schemeClr val="tx1"/>
                </a:solidFill>
                <a:cs typeface="ＭＳ Ｐゴシック" pitchFamily="34" charset="-128"/>
              </a:rPr>
              <a:t>对大规模数据进行快速分析处理的领域，大规模</a:t>
            </a:r>
            <a:r>
              <a:rPr lang="en-US" altLang="zh-CN" sz="2400" b="0" dirty="0">
                <a:solidFill>
                  <a:schemeClr val="tx1"/>
                </a:solidFill>
                <a:cs typeface="ＭＳ Ｐゴシック" pitchFamily="34" charset="-128"/>
              </a:rPr>
              <a:t>IR</a:t>
            </a:r>
            <a:r>
              <a:rPr lang="zh-CN" altLang="en-US" sz="2400" b="0" dirty="0">
                <a:solidFill>
                  <a:schemeClr val="tx1"/>
                </a:solidFill>
                <a:cs typeface="ＭＳ Ｐゴシック" pitchFamily="34" charset="-128"/>
              </a:rPr>
              <a:t>需要</a:t>
            </a:r>
            <a:r>
              <a:rPr lang="en-US" altLang="zh-CN" sz="2400" b="0" dirty="0">
                <a:solidFill>
                  <a:schemeClr val="tx1"/>
                </a:solidFill>
                <a:cs typeface="ＭＳ Ｐゴシック" pitchFamily="34" charset="-128"/>
              </a:rPr>
              <a:t>PC</a:t>
            </a:r>
          </a:p>
          <a:p>
            <a:pPr marL="342900" indent="-342900" eaLnBrk="1" hangingPunct="1">
              <a:buFont typeface="Wingdings" pitchFamily="2" charset="2"/>
              <a:buChar char="§"/>
              <a:defRPr/>
            </a:pPr>
            <a:r>
              <a:rPr lang="en-US" altLang="zh-CN" sz="2400" dirty="0">
                <a:solidFill>
                  <a:schemeClr val="tx1"/>
                </a:solidFill>
                <a:cs typeface="ＭＳ Ｐゴシック" pitchFamily="34" charset="-128"/>
              </a:rPr>
              <a:t>……</a:t>
            </a:r>
            <a:endParaRPr lang="zh-CN" altLang="en-US" sz="2400" dirty="0"/>
          </a:p>
        </p:txBody>
      </p:sp>
      <p:sp>
        <p:nvSpPr>
          <p:cNvPr id="29700"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AD61D72B-5368-4EE7-B160-86C3C29032CA}" type="slidenum">
              <a:rPr lang="en-US" altLang="zh-CN" sz="1200" smtClean="0">
                <a:solidFill>
                  <a:srgbClr val="898989"/>
                </a:solidFill>
                <a:latin typeface="Calibri" panose="020F0502020204030204" pitchFamily="34" charset="0"/>
              </a:rPr>
              <a:pPr>
                <a:spcBef>
                  <a:spcPct val="0"/>
                </a:spcBef>
                <a:buClrTx/>
                <a:buFontTx/>
                <a:buNone/>
              </a:pPr>
              <a:t>16</a:t>
            </a:fld>
            <a:endParaRPr lang="en-US" altLang="zh-CN" sz="1200">
              <a:solidFill>
                <a:srgbClr val="898989"/>
              </a:solidFill>
              <a:latin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3"/>
          <p:cNvSpPr>
            <a:spLocks noGrp="1" noChangeArrowheads="1"/>
          </p:cNvSpPr>
          <p:nvPr>
            <p:ph type="title"/>
          </p:nvPr>
        </p:nvSpPr>
        <p:spPr/>
        <p:txBody>
          <a:bodyPr/>
          <a:lstStyle/>
          <a:p>
            <a:r>
              <a:rPr lang="zh-CN" altLang="en-US" dirty="0">
                <a:latin typeface="Arial" charset="0"/>
              </a:rPr>
              <a:t>相关研究领域</a:t>
            </a:r>
            <a:endParaRPr lang="en-US" altLang="en-US" dirty="0">
              <a:latin typeface="Arial" charset="0"/>
            </a:endParaRPr>
          </a:p>
        </p:txBody>
      </p:sp>
      <p:sp>
        <p:nvSpPr>
          <p:cNvPr id="7" name="Slide Number Placeholder 6"/>
          <p:cNvSpPr>
            <a:spLocks noGrp="1"/>
          </p:cNvSpPr>
          <p:nvPr>
            <p:ph type="sldNum" sz="quarter" idx="12"/>
          </p:nvPr>
        </p:nvSpPr>
        <p:spPr/>
        <p:txBody>
          <a:bodyPr/>
          <a:lstStyle/>
          <a:p>
            <a:fld id="{04D6BED6-93C9-4D43-B1C0-E2DD71716F4C}" type="slidenum">
              <a:rPr lang="en-US" smtClean="0"/>
              <a:t>17</a:t>
            </a:fld>
            <a:endParaRPr lang="en-US"/>
          </a:p>
        </p:txBody>
      </p:sp>
      <p:sp>
        <p:nvSpPr>
          <p:cNvPr id="35" name="Date Placeholder 7"/>
          <p:cNvSpPr>
            <a:spLocks noGrp="1"/>
          </p:cNvSpPr>
          <p:nvPr>
            <p:ph type="dt" sz="half" idx="10"/>
          </p:nvPr>
        </p:nvSpPr>
        <p:spPr>
          <a:xfrm>
            <a:off x="457200" y="6477000"/>
            <a:ext cx="2133600" cy="244475"/>
          </a:xfrm>
        </p:spPr>
        <p:txBody>
          <a:bodyPr/>
          <a:lstStyle/>
          <a:p>
            <a:r>
              <a:rPr lang="en-US" altLang="zh-CN" dirty="0"/>
              <a:t>From </a:t>
            </a:r>
            <a:r>
              <a:rPr lang="en-US" altLang="zh-CN" dirty="0" err="1"/>
              <a:t>Hongning</a:t>
            </a:r>
            <a:r>
              <a:rPr lang="en-US" altLang="zh-CN" dirty="0"/>
              <a:t> Wang</a:t>
            </a:r>
          </a:p>
        </p:txBody>
      </p:sp>
      <p:sp>
        <p:nvSpPr>
          <p:cNvPr id="29" name="Oval 2"/>
          <p:cNvSpPr>
            <a:spLocks noChangeArrowheads="1"/>
          </p:cNvSpPr>
          <p:nvPr/>
        </p:nvSpPr>
        <p:spPr bwMode="auto">
          <a:xfrm>
            <a:off x="3733800" y="3200400"/>
            <a:ext cx="2895600" cy="1371600"/>
          </a:xfrm>
          <a:prstGeom prst="ellipse">
            <a:avLst/>
          </a:prstGeom>
          <a:solidFill>
            <a:srgbClr val="FFFF00"/>
          </a:solidFill>
          <a:ln w="57150" cmpd="thickThin">
            <a:solidFill>
              <a:schemeClr val="tx1"/>
            </a:solidFill>
            <a:round/>
            <a:headEnd/>
            <a:tailEnd/>
          </a:ln>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30" name="Oval 4"/>
          <p:cNvSpPr>
            <a:spLocks noChangeArrowheads="1"/>
          </p:cNvSpPr>
          <p:nvPr/>
        </p:nvSpPr>
        <p:spPr bwMode="auto">
          <a:xfrm>
            <a:off x="3962400" y="1828800"/>
            <a:ext cx="3200400" cy="1524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31" name="Text Box 5"/>
          <p:cNvSpPr txBox="1">
            <a:spLocks noChangeArrowheads="1"/>
          </p:cNvSpPr>
          <p:nvPr/>
        </p:nvSpPr>
        <p:spPr bwMode="auto">
          <a:xfrm>
            <a:off x="4343400" y="3429000"/>
            <a:ext cx="17097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b="0">
                <a:latin typeface="Gill Sans MT" panose="020B0502020104020203" pitchFamily="34" charset="0"/>
              </a:rPr>
              <a:t>Information</a:t>
            </a:r>
          </a:p>
          <a:p>
            <a:pPr eaLnBrk="1" hangingPunct="1">
              <a:spcBef>
                <a:spcPct val="0"/>
              </a:spcBef>
              <a:buSzTx/>
              <a:buFontTx/>
              <a:buNone/>
            </a:pPr>
            <a:r>
              <a:rPr lang="en-US" altLang="en-US" sz="2400" b="0">
                <a:latin typeface="Gill Sans MT" panose="020B0502020104020203" pitchFamily="34" charset="0"/>
              </a:rPr>
              <a:t>Retrieval</a:t>
            </a:r>
          </a:p>
        </p:txBody>
      </p:sp>
      <p:sp>
        <p:nvSpPr>
          <p:cNvPr id="32" name="Oval 6"/>
          <p:cNvSpPr>
            <a:spLocks noChangeArrowheads="1"/>
          </p:cNvSpPr>
          <p:nvPr/>
        </p:nvSpPr>
        <p:spPr bwMode="auto">
          <a:xfrm>
            <a:off x="1676400" y="3581400"/>
            <a:ext cx="25908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33" name="Text Box 7"/>
          <p:cNvSpPr txBox="1">
            <a:spLocks noChangeArrowheads="1"/>
          </p:cNvSpPr>
          <p:nvPr/>
        </p:nvSpPr>
        <p:spPr bwMode="auto">
          <a:xfrm>
            <a:off x="6781800" y="3962400"/>
            <a:ext cx="1455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000">
                <a:latin typeface="Gill Sans MT" panose="020B0502020104020203" pitchFamily="34" charset="0"/>
              </a:rPr>
              <a:t>Databases</a:t>
            </a:r>
          </a:p>
        </p:txBody>
      </p:sp>
      <p:sp>
        <p:nvSpPr>
          <p:cNvPr id="34" name="Oval 8"/>
          <p:cNvSpPr>
            <a:spLocks noChangeArrowheads="1"/>
          </p:cNvSpPr>
          <p:nvPr/>
        </p:nvSpPr>
        <p:spPr bwMode="auto">
          <a:xfrm>
            <a:off x="6019800" y="3810000"/>
            <a:ext cx="2514600" cy="838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36" name="Text Box 9"/>
          <p:cNvSpPr txBox="1">
            <a:spLocks noChangeArrowheads="1"/>
          </p:cNvSpPr>
          <p:nvPr/>
        </p:nvSpPr>
        <p:spPr bwMode="auto">
          <a:xfrm>
            <a:off x="6781800" y="3048000"/>
            <a:ext cx="18335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000">
                <a:latin typeface="Gill Sans MT" panose="020B0502020104020203" pitchFamily="34" charset="0"/>
              </a:rPr>
              <a:t>Library &amp; Info</a:t>
            </a:r>
          </a:p>
          <a:p>
            <a:pPr eaLnBrk="1" hangingPunct="1">
              <a:spcBef>
                <a:spcPct val="0"/>
              </a:spcBef>
              <a:buSzTx/>
              <a:buFontTx/>
              <a:buNone/>
            </a:pPr>
            <a:r>
              <a:rPr lang="en-US" altLang="en-US" sz="2000">
                <a:latin typeface="Gill Sans MT" panose="020B0502020104020203" pitchFamily="34" charset="0"/>
              </a:rPr>
              <a:t>Science</a:t>
            </a:r>
          </a:p>
        </p:txBody>
      </p:sp>
      <p:sp>
        <p:nvSpPr>
          <p:cNvPr id="37" name="Oval 10"/>
          <p:cNvSpPr>
            <a:spLocks noChangeArrowheads="1"/>
          </p:cNvSpPr>
          <p:nvPr/>
        </p:nvSpPr>
        <p:spPr bwMode="auto">
          <a:xfrm>
            <a:off x="6096000" y="2743200"/>
            <a:ext cx="2743200" cy="1219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38" name="Text Box 11"/>
          <p:cNvSpPr txBox="1">
            <a:spLocks noChangeArrowheads="1"/>
          </p:cNvSpPr>
          <p:nvPr/>
        </p:nvSpPr>
        <p:spPr bwMode="auto">
          <a:xfrm>
            <a:off x="1828800" y="2514600"/>
            <a:ext cx="2597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000">
                <a:latin typeface="Gill Sans MT" panose="020B0502020104020203" pitchFamily="34" charset="0"/>
              </a:rPr>
              <a:t>Machine Learning</a:t>
            </a:r>
          </a:p>
          <a:p>
            <a:pPr eaLnBrk="1" hangingPunct="1">
              <a:spcBef>
                <a:spcPct val="0"/>
              </a:spcBef>
              <a:buSzTx/>
              <a:buFontTx/>
              <a:buNone/>
            </a:pPr>
            <a:r>
              <a:rPr lang="en-US" altLang="en-US" sz="2000">
                <a:latin typeface="Gill Sans MT" panose="020B0502020104020203" pitchFamily="34" charset="0"/>
              </a:rPr>
              <a:t>Pattern Recognition</a:t>
            </a:r>
          </a:p>
          <a:p>
            <a:pPr eaLnBrk="1" hangingPunct="1">
              <a:spcBef>
                <a:spcPct val="0"/>
              </a:spcBef>
              <a:buSzTx/>
              <a:buFontTx/>
              <a:buNone/>
            </a:pPr>
            <a:r>
              <a:rPr lang="en-US" altLang="en-US" sz="2000">
                <a:latin typeface="Gill Sans MT" panose="020B0502020104020203" pitchFamily="34" charset="0"/>
              </a:rPr>
              <a:t>Data Mining</a:t>
            </a:r>
          </a:p>
        </p:txBody>
      </p:sp>
      <p:sp>
        <p:nvSpPr>
          <p:cNvPr id="39" name="Oval 12"/>
          <p:cNvSpPr>
            <a:spLocks noChangeArrowheads="1"/>
          </p:cNvSpPr>
          <p:nvPr/>
        </p:nvSpPr>
        <p:spPr bwMode="auto">
          <a:xfrm>
            <a:off x="1752600" y="2286000"/>
            <a:ext cx="2819400" cy="1600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0" name="Text Box 13"/>
          <p:cNvSpPr txBox="1">
            <a:spLocks noChangeArrowheads="1"/>
          </p:cNvSpPr>
          <p:nvPr/>
        </p:nvSpPr>
        <p:spPr bwMode="auto">
          <a:xfrm>
            <a:off x="2209800" y="4038600"/>
            <a:ext cx="15541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000">
                <a:latin typeface="Gill Sans MT" panose="020B0502020104020203" pitchFamily="34" charset="0"/>
              </a:rPr>
              <a:t>Natural</a:t>
            </a:r>
          </a:p>
          <a:p>
            <a:pPr eaLnBrk="1" hangingPunct="1">
              <a:spcBef>
                <a:spcPct val="0"/>
              </a:spcBef>
              <a:buSzTx/>
              <a:buFontTx/>
              <a:buNone/>
            </a:pPr>
            <a:r>
              <a:rPr lang="en-US" altLang="en-US" sz="2000">
                <a:latin typeface="Gill Sans MT" panose="020B0502020104020203" pitchFamily="34" charset="0"/>
              </a:rPr>
              <a:t>Language</a:t>
            </a:r>
          </a:p>
          <a:p>
            <a:pPr eaLnBrk="1" hangingPunct="1">
              <a:spcBef>
                <a:spcPct val="0"/>
              </a:spcBef>
              <a:buSzTx/>
              <a:buFontTx/>
              <a:buNone/>
            </a:pPr>
            <a:r>
              <a:rPr lang="en-US" altLang="en-US" sz="2000">
                <a:latin typeface="Gill Sans MT" panose="020B0502020104020203" pitchFamily="34" charset="0"/>
              </a:rPr>
              <a:t>Processing</a:t>
            </a:r>
          </a:p>
        </p:txBody>
      </p:sp>
      <p:sp>
        <p:nvSpPr>
          <p:cNvPr id="41" name="Text Box 14"/>
          <p:cNvSpPr txBox="1">
            <a:spLocks noChangeArrowheads="1"/>
          </p:cNvSpPr>
          <p:nvPr/>
        </p:nvSpPr>
        <p:spPr bwMode="auto">
          <a:xfrm>
            <a:off x="4267200" y="1981200"/>
            <a:ext cx="28908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000">
                <a:latin typeface="Gill Sans MT" panose="020B0502020104020203" pitchFamily="34" charset="0"/>
              </a:rPr>
              <a:t>Applications</a:t>
            </a:r>
          </a:p>
          <a:p>
            <a:pPr eaLnBrk="1" hangingPunct="1">
              <a:spcBef>
                <a:spcPct val="0"/>
              </a:spcBef>
              <a:buSzTx/>
              <a:buFontTx/>
              <a:buNone/>
            </a:pPr>
            <a:r>
              <a:rPr lang="en-US" altLang="en-US" sz="2000">
                <a:latin typeface="Gill Sans MT" panose="020B0502020104020203" pitchFamily="34" charset="0"/>
              </a:rPr>
              <a:t>Web, Bioinformatics…</a:t>
            </a:r>
          </a:p>
        </p:txBody>
      </p:sp>
      <p:sp>
        <p:nvSpPr>
          <p:cNvPr id="42" name="Oval 15"/>
          <p:cNvSpPr>
            <a:spLocks noChangeArrowheads="1"/>
          </p:cNvSpPr>
          <p:nvPr/>
        </p:nvSpPr>
        <p:spPr bwMode="auto">
          <a:xfrm>
            <a:off x="228600" y="3276600"/>
            <a:ext cx="20574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3" name="Text Box 16"/>
          <p:cNvSpPr txBox="1">
            <a:spLocks noChangeArrowheads="1"/>
          </p:cNvSpPr>
          <p:nvPr/>
        </p:nvSpPr>
        <p:spPr bwMode="auto">
          <a:xfrm>
            <a:off x="261938" y="3352800"/>
            <a:ext cx="1719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000">
                <a:latin typeface="Gill Sans MT" panose="020B0502020104020203" pitchFamily="34" charset="0"/>
              </a:rPr>
              <a:t>Statistics</a:t>
            </a:r>
          </a:p>
          <a:p>
            <a:pPr eaLnBrk="1" hangingPunct="1">
              <a:spcBef>
                <a:spcPct val="0"/>
              </a:spcBef>
              <a:buSzTx/>
              <a:buFontTx/>
              <a:buNone/>
            </a:pPr>
            <a:r>
              <a:rPr lang="en-US" altLang="en-US" sz="2000">
                <a:latin typeface="Gill Sans MT" panose="020B0502020104020203" pitchFamily="34" charset="0"/>
              </a:rPr>
              <a:t>Optimization</a:t>
            </a:r>
          </a:p>
        </p:txBody>
      </p:sp>
      <p:sp>
        <p:nvSpPr>
          <p:cNvPr id="44" name="Text Box 17"/>
          <p:cNvSpPr txBox="1">
            <a:spLocks noChangeArrowheads="1"/>
          </p:cNvSpPr>
          <p:nvPr/>
        </p:nvSpPr>
        <p:spPr bwMode="auto">
          <a:xfrm>
            <a:off x="4343400" y="4648200"/>
            <a:ext cx="2765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000">
                <a:latin typeface="Gill Sans MT" panose="020B0502020104020203" pitchFamily="34" charset="0"/>
              </a:rPr>
              <a:t>Software engineering</a:t>
            </a:r>
          </a:p>
          <a:p>
            <a:pPr eaLnBrk="1" hangingPunct="1">
              <a:spcBef>
                <a:spcPct val="0"/>
              </a:spcBef>
              <a:buSzTx/>
              <a:buFontTx/>
              <a:buNone/>
            </a:pPr>
            <a:r>
              <a:rPr lang="en-US" altLang="en-US" sz="2000">
                <a:latin typeface="Gill Sans MT" panose="020B0502020104020203" pitchFamily="34" charset="0"/>
              </a:rPr>
              <a:t>Computer systems</a:t>
            </a:r>
          </a:p>
        </p:txBody>
      </p:sp>
      <p:sp>
        <p:nvSpPr>
          <p:cNvPr id="45" name="Oval 18"/>
          <p:cNvSpPr>
            <a:spLocks noChangeArrowheads="1"/>
          </p:cNvSpPr>
          <p:nvPr/>
        </p:nvSpPr>
        <p:spPr bwMode="auto">
          <a:xfrm>
            <a:off x="4114800" y="4267200"/>
            <a:ext cx="3124200" cy="1447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6" name="Rectangle 19"/>
          <p:cNvSpPr>
            <a:spLocks noChangeArrowheads="1"/>
          </p:cNvSpPr>
          <p:nvPr/>
        </p:nvSpPr>
        <p:spPr bwMode="auto">
          <a:xfrm>
            <a:off x="4572000" y="1295400"/>
            <a:ext cx="4343400" cy="4876800"/>
          </a:xfrm>
          <a:prstGeom prst="rect">
            <a:avLst/>
          </a:prstGeom>
          <a:noFill/>
          <a:ln w="3810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7" name="Rectangle 20"/>
          <p:cNvSpPr>
            <a:spLocks noChangeArrowheads="1"/>
          </p:cNvSpPr>
          <p:nvPr/>
        </p:nvSpPr>
        <p:spPr bwMode="auto">
          <a:xfrm>
            <a:off x="228600" y="1600200"/>
            <a:ext cx="4114800" cy="4343400"/>
          </a:xfrm>
          <a:prstGeom prst="rect">
            <a:avLst/>
          </a:prstGeom>
          <a:noFill/>
          <a:ln w="3810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8" name="Text Box 21"/>
          <p:cNvSpPr txBox="1">
            <a:spLocks noChangeArrowheads="1"/>
          </p:cNvSpPr>
          <p:nvPr/>
        </p:nvSpPr>
        <p:spPr bwMode="auto">
          <a:xfrm>
            <a:off x="333375" y="1716088"/>
            <a:ext cx="11684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b="0">
                <a:latin typeface="Gill Sans MT" panose="020B0502020104020203" pitchFamily="34" charset="0"/>
              </a:rPr>
              <a:t>Models</a:t>
            </a:r>
          </a:p>
        </p:txBody>
      </p:sp>
      <p:sp>
        <p:nvSpPr>
          <p:cNvPr id="49" name="Text Box 22"/>
          <p:cNvSpPr txBox="1">
            <a:spLocks noChangeArrowheads="1"/>
          </p:cNvSpPr>
          <p:nvPr/>
        </p:nvSpPr>
        <p:spPr bwMode="auto">
          <a:xfrm>
            <a:off x="304800" y="5257800"/>
            <a:ext cx="16256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b="0">
                <a:latin typeface="Gill Sans MT" panose="020B0502020104020203" pitchFamily="34" charset="0"/>
              </a:rPr>
              <a:t>Algorithms</a:t>
            </a:r>
          </a:p>
        </p:txBody>
      </p:sp>
      <p:sp>
        <p:nvSpPr>
          <p:cNvPr id="50" name="Text Box 23"/>
          <p:cNvSpPr txBox="1">
            <a:spLocks noChangeArrowheads="1"/>
          </p:cNvSpPr>
          <p:nvPr/>
        </p:nvSpPr>
        <p:spPr bwMode="auto">
          <a:xfrm>
            <a:off x="7010400" y="1447800"/>
            <a:ext cx="1830388"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b="0">
                <a:latin typeface="Gill Sans MT" panose="020B0502020104020203" pitchFamily="34" charset="0"/>
              </a:rPr>
              <a:t>Applications</a:t>
            </a:r>
          </a:p>
        </p:txBody>
      </p:sp>
      <p:sp>
        <p:nvSpPr>
          <p:cNvPr id="51" name="Text Box 24"/>
          <p:cNvSpPr txBox="1">
            <a:spLocks noChangeArrowheads="1"/>
          </p:cNvSpPr>
          <p:nvPr/>
        </p:nvSpPr>
        <p:spPr bwMode="auto">
          <a:xfrm>
            <a:off x="7167563" y="5562600"/>
            <a:ext cx="135255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b="0">
                <a:latin typeface="Gill Sans MT" panose="020B0502020104020203" pitchFamily="34" charset="0"/>
              </a:rPr>
              <a:t>Systems</a:t>
            </a:r>
          </a:p>
        </p:txBody>
      </p:sp>
      <p:sp>
        <p:nvSpPr>
          <p:cNvPr id="52" name="Oval 6"/>
          <p:cNvSpPr>
            <a:spLocks noChangeArrowheads="1"/>
          </p:cNvSpPr>
          <p:nvPr/>
        </p:nvSpPr>
        <p:spPr bwMode="auto">
          <a:xfrm rot="19918112">
            <a:off x="5635625" y="2652713"/>
            <a:ext cx="1795463" cy="762000"/>
          </a:xfrm>
          <a:prstGeom prst="ellipse">
            <a:avLst/>
          </a:prstGeom>
          <a:solidFill>
            <a:schemeClr val="bg1">
              <a:lumMod val="65000"/>
            </a:schemeClr>
          </a:solidFill>
          <a:ln w="9525">
            <a:solidFill>
              <a:schemeClr val="tx1"/>
            </a:solidFill>
            <a:round/>
            <a:headEnd/>
            <a:tailEnd/>
          </a:ln>
        </p:spPr>
        <p:txBody>
          <a:bodyPr wrap="none" anchor="ctr"/>
          <a:lstStyle/>
          <a:p>
            <a:pPr eaLnBrk="1" hangingPunct="1">
              <a:defRPr/>
            </a:pPr>
            <a:r>
              <a:rPr lang="en-US" sz="1200" b="1" dirty="0"/>
              <a:t>Human-Computer </a:t>
            </a:r>
          </a:p>
          <a:p>
            <a:pPr eaLnBrk="1" hangingPunct="1">
              <a:defRPr/>
            </a:pPr>
            <a:r>
              <a:rPr lang="en-US" sz="1200" b="1" dirty="0"/>
              <a:t>Interaction</a:t>
            </a:r>
          </a:p>
        </p:txBody>
      </p:sp>
      <p:sp>
        <p:nvSpPr>
          <p:cNvPr id="53" name="Oval 6"/>
          <p:cNvSpPr>
            <a:spLocks noChangeArrowheads="1"/>
          </p:cNvSpPr>
          <p:nvPr/>
        </p:nvSpPr>
        <p:spPr bwMode="auto">
          <a:xfrm rot="21388244">
            <a:off x="2747963" y="3465513"/>
            <a:ext cx="1195387" cy="671512"/>
          </a:xfrm>
          <a:prstGeom prst="ellipse">
            <a:avLst/>
          </a:prstGeom>
          <a:solidFill>
            <a:schemeClr val="bg1">
              <a:lumMod val="65000"/>
            </a:schemeClr>
          </a:solidFill>
          <a:ln w="9525">
            <a:solidFill>
              <a:schemeClr val="tx1"/>
            </a:solidFill>
            <a:round/>
            <a:headEnd/>
            <a:tailEnd/>
          </a:ln>
        </p:spPr>
        <p:txBody>
          <a:bodyPr wrap="none" anchor="ctr"/>
          <a:lstStyle/>
          <a:p>
            <a:pPr eaLnBrk="1" hangingPunct="1">
              <a:defRPr/>
            </a:pPr>
            <a:r>
              <a:rPr lang="en-US" sz="1400" b="1" dirty="0"/>
              <a:t>Computer  </a:t>
            </a:r>
          </a:p>
          <a:p>
            <a:pPr eaLnBrk="1" hangingPunct="1">
              <a:defRPr/>
            </a:pPr>
            <a:r>
              <a:rPr lang="en-US" sz="1400" b="1" dirty="0"/>
              <a:t>Vision</a:t>
            </a:r>
          </a:p>
        </p:txBody>
      </p:sp>
    </p:spTree>
    <p:extLst>
      <p:ext uri="{BB962C8B-B14F-4D97-AF65-F5344CB8AC3E}">
        <p14:creationId xmlns:p14="http://schemas.microsoft.com/office/powerpoint/2010/main" val="4128599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 </a:t>
            </a:r>
            <a:r>
              <a:rPr lang="en-US" dirty="0" err="1"/>
              <a:t>v.s</a:t>
            </a:r>
            <a:r>
              <a:rPr lang="en-US" dirty="0"/>
              <a:t>. DBs</a:t>
            </a:r>
          </a:p>
        </p:txBody>
      </p:sp>
      <p:sp>
        <p:nvSpPr>
          <p:cNvPr id="3" name="Content Placeholder 2"/>
          <p:cNvSpPr>
            <a:spLocks noGrp="1"/>
          </p:cNvSpPr>
          <p:nvPr>
            <p:ph sz="half" idx="1"/>
          </p:nvPr>
        </p:nvSpPr>
        <p:spPr/>
        <p:txBody>
          <a:bodyPr>
            <a:normAutofit/>
          </a:bodyPr>
          <a:lstStyle/>
          <a:p>
            <a:r>
              <a:rPr lang="zh-CN" altLang="en-US" dirty="0"/>
              <a:t>信息检索</a:t>
            </a:r>
            <a:r>
              <a:rPr lang="en-US" dirty="0"/>
              <a:t>:</a:t>
            </a:r>
          </a:p>
          <a:p>
            <a:pPr lvl="1"/>
            <a:r>
              <a:rPr lang="zh-CN" altLang="en-US" dirty="0"/>
              <a:t>非结构化数据</a:t>
            </a:r>
            <a:endParaRPr lang="en-US" dirty="0"/>
          </a:p>
          <a:p>
            <a:pPr lvl="1"/>
            <a:r>
              <a:rPr lang="zh-CN" altLang="en-US" dirty="0"/>
              <a:t>对象的语义具有主观性</a:t>
            </a:r>
            <a:endParaRPr lang="en-US" dirty="0"/>
          </a:p>
          <a:p>
            <a:pPr lvl="1"/>
            <a:r>
              <a:rPr lang="zh-CN" altLang="en-US" dirty="0"/>
              <a:t>简单的关键词查询</a:t>
            </a:r>
            <a:r>
              <a:rPr lang="en-US" dirty="0"/>
              <a:t> </a:t>
            </a:r>
          </a:p>
          <a:p>
            <a:pPr lvl="1"/>
            <a:r>
              <a:rPr lang="zh-CN" altLang="en-US" dirty="0"/>
              <a:t>以相关度为驱动的检索</a:t>
            </a:r>
            <a:endParaRPr lang="en-US" dirty="0"/>
          </a:p>
          <a:p>
            <a:pPr lvl="1"/>
            <a:r>
              <a:rPr lang="zh-CN" altLang="en-US" dirty="0"/>
              <a:t>检索效果最重要</a:t>
            </a:r>
            <a:r>
              <a:rPr lang="en-US" dirty="0"/>
              <a:t>, </a:t>
            </a:r>
            <a:r>
              <a:rPr lang="zh-CN" altLang="en-US" dirty="0"/>
              <a:t>效率同样重要</a:t>
            </a:r>
            <a:endParaRPr lang="en-US" dirty="0"/>
          </a:p>
          <a:p>
            <a:endParaRPr lang="en-US" dirty="0"/>
          </a:p>
          <a:p>
            <a:pPr lvl="1"/>
            <a:endParaRPr lang="en-US" dirty="0"/>
          </a:p>
        </p:txBody>
      </p:sp>
      <p:sp>
        <p:nvSpPr>
          <p:cNvPr id="4" name="Content Placeholder 3"/>
          <p:cNvSpPr>
            <a:spLocks noGrp="1"/>
          </p:cNvSpPr>
          <p:nvPr>
            <p:ph sz="half" idx="2"/>
          </p:nvPr>
        </p:nvSpPr>
        <p:spPr>
          <a:xfrm>
            <a:off x="4648200" y="1600200"/>
            <a:ext cx="4388296" cy="4525963"/>
          </a:xfrm>
        </p:spPr>
        <p:txBody>
          <a:bodyPr>
            <a:normAutofit/>
          </a:bodyPr>
          <a:lstStyle/>
          <a:p>
            <a:r>
              <a:rPr lang="zh-CN" altLang="en-US" dirty="0"/>
              <a:t>数据库系统</a:t>
            </a:r>
            <a:r>
              <a:rPr lang="en-US" dirty="0"/>
              <a:t>:</a:t>
            </a:r>
          </a:p>
          <a:p>
            <a:pPr lvl="1"/>
            <a:r>
              <a:rPr lang="zh-CN" altLang="en-US" dirty="0"/>
              <a:t>结构化数据</a:t>
            </a:r>
            <a:endParaRPr lang="en-US" dirty="0"/>
          </a:p>
          <a:p>
            <a:pPr lvl="1"/>
            <a:r>
              <a:rPr lang="zh-CN" altLang="en-US" dirty="0"/>
              <a:t>对象的语义是明确的</a:t>
            </a:r>
            <a:endParaRPr lang="en-US" altLang="zh-CN" dirty="0"/>
          </a:p>
          <a:p>
            <a:pPr lvl="1"/>
            <a:r>
              <a:rPr lang="zh-CN" altLang="en-US" dirty="0"/>
              <a:t>结构化查询语义（如</a:t>
            </a:r>
            <a:r>
              <a:rPr lang="en-US" dirty="0"/>
              <a:t>SQL</a:t>
            </a:r>
            <a:r>
              <a:rPr lang="zh-CN" altLang="en-US" dirty="0"/>
              <a:t>）</a:t>
            </a:r>
            <a:endParaRPr lang="en-US" dirty="0"/>
          </a:p>
          <a:p>
            <a:pPr lvl="1"/>
            <a:r>
              <a:rPr lang="zh-CN" altLang="en-US" dirty="0"/>
              <a:t>精确查询为主</a:t>
            </a:r>
            <a:endParaRPr lang="en-US" dirty="0"/>
          </a:p>
          <a:p>
            <a:pPr lvl="1"/>
            <a:r>
              <a:rPr lang="zh-CN" altLang="en-US" dirty="0"/>
              <a:t>检索效率优先</a:t>
            </a:r>
            <a:endParaRPr lang="en-US" dirty="0"/>
          </a:p>
          <a:p>
            <a:endParaRPr lang="en-US" dirty="0"/>
          </a:p>
        </p:txBody>
      </p:sp>
      <p:sp>
        <p:nvSpPr>
          <p:cNvPr id="9" name="Slide Number Placeholder 8"/>
          <p:cNvSpPr>
            <a:spLocks noGrp="1"/>
          </p:cNvSpPr>
          <p:nvPr>
            <p:ph type="sldNum" sz="quarter" idx="12"/>
          </p:nvPr>
        </p:nvSpPr>
        <p:spPr/>
        <p:txBody>
          <a:bodyPr/>
          <a:lstStyle/>
          <a:p>
            <a:fld id="{04D6BED6-93C9-4D43-B1C0-E2DD71716F4C}" type="slidenum">
              <a:rPr lang="en-US" smtClean="0"/>
              <a:t>18</a:t>
            </a:fld>
            <a:endParaRPr lang="en-US"/>
          </a:p>
        </p:txBody>
      </p:sp>
      <p:sp>
        <p:nvSpPr>
          <p:cNvPr id="10" name="Date Placeholder 7"/>
          <p:cNvSpPr>
            <a:spLocks noGrp="1"/>
          </p:cNvSpPr>
          <p:nvPr>
            <p:ph type="dt" sz="half" idx="10"/>
          </p:nvPr>
        </p:nvSpPr>
        <p:spPr>
          <a:xfrm>
            <a:off x="457200" y="6477000"/>
            <a:ext cx="2133600" cy="244475"/>
          </a:xfrm>
        </p:spPr>
        <p:txBody>
          <a:bodyPr/>
          <a:lstStyle/>
          <a:p>
            <a:r>
              <a:rPr lang="en-US" altLang="zh-CN" dirty="0"/>
              <a:t>From </a:t>
            </a:r>
            <a:r>
              <a:rPr lang="en-US" altLang="zh-CN" dirty="0" err="1"/>
              <a:t>Hongning</a:t>
            </a:r>
            <a:r>
              <a:rPr lang="en-US" altLang="zh-CN" dirty="0"/>
              <a:t> Wang</a:t>
            </a:r>
          </a:p>
        </p:txBody>
      </p:sp>
    </p:spTree>
    <p:extLst>
      <p:ext uri="{BB962C8B-B14F-4D97-AF65-F5344CB8AC3E}">
        <p14:creationId xmlns:p14="http://schemas.microsoft.com/office/powerpoint/2010/main" val="2663559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 and DB</a:t>
            </a:r>
            <a:r>
              <a:rPr lang="en-US" altLang="zh-CN" dirty="0"/>
              <a:t>s</a:t>
            </a:r>
            <a:r>
              <a:rPr lang="zh-CN" altLang="en-US" dirty="0"/>
              <a:t>相互融合</a:t>
            </a:r>
            <a:endParaRPr lang="en-US" dirty="0"/>
          </a:p>
        </p:txBody>
      </p:sp>
      <p:sp>
        <p:nvSpPr>
          <p:cNvPr id="3" name="Content Placeholder 2"/>
          <p:cNvSpPr>
            <a:spLocks noGrp="1"/>
          </p:cNvSpPr>
          <p:nvPr>
            <p:ph sz="half" idx="1"/>
          </p:nvPr>
        </p:nvSpPr>
        <p:spPr/>
        <p:txBody>
          <a:bodyPr/>
          <a:lstStyle/>
          <a:p>
            <a:r>
              <a:rPr lang="en-US" dirty="0"/>
              <a:t>IR =&gt; DBs</a:t>
            </a:r>
          </a:p>
          <a:p>
            <a:pPr lvl="1"/>
            <a:r>
              <a:rPr lang="zh-CN" altLang="en-US" dirty="0"/>
              <a:t>在数据库中支持模糊查询</a:t>
            </a:r>
            <a:endParaRPr lang="en-US" altLang="zh-CN" dirty="0"/>
          </a:p>
          <a:p>
            <a:pPr lvl="1"/>
            <a:r>
              <a:rPr lang="zh-CN" altLang="en-US" dirty="0"/>
              <a:t>例如，在</a:t>
            </a:r>
            <a:r>
              <a:rPr lang="en-US" dirty="0" err="1"/>
              <a:t>mySQL</a:t>
            </a:r>
            <a:r>
              <a:rPr lang="zh-CN" altLang="en-US" dirty="0"/>
              <a:t>中</a:t>
            </a:r>
            <a:endParaRPr lang="en-US" dirty="0"/>
          </a:p>
        </p:txBody>
      </p:sp>
      <p:sp>
        <p:nvSpPr>
          <p:cNvPr id="4" name="Content Placeholder 3"/>
          <p:cNvSpPr>
            <a:spLocks noGrp="1"/>
          </p:cNvSpPr>
          <p:nvPr>
            <p:ph sz="half" idx="2"/>
          </p:nvPr>
        </p:nvSpPr>
        <p:spPr>
          <a:xfrm>
            <a:off x="4648200" y="1600200"/>
            <a:ext cx="4191000" cy="4525963"/>
          </a:xfrm>
        </p:spPr>
        <p:txBody>
          <a:bodyPr/>
          <a:lstStyle/>
          <a:p>
            <a:r>
              <a:rPr lang="en-US" dirty="0"/>
              <a:t>DBs =&gt; IR</a:t>
            </a:r>
          </a:p>
          <a:p>
            <a:pPr lvl="1"/>
            <a:r>
              <a:rPr lang="zh-CN" altLang="en-US" dirty="0"/>
              <a:t>基于信息抽取技术，将非结构化数据转换为结构化数据，例如知识库</a:t>
            </a:r>
            <a:endParaRPr lang="en-US" dirty="0"/>
          </a:p>
          <a:p>
            <a:pPr lvl="1"/>
            <a:r>
              <a:rPr lang="zh-CN" altLang="en-US" dirty="0"/>
              <a:t>半结构化数据的表示：</a:t>
            </a:r>
            <a:r>
              <a:rPr lang="en-US" altLang="zh-CN" dirty="0"/>
              <a:t>XML</a:t>
            </a:r>
            <a:r>
              <a:rPr lang="zh-CN" altLang="en-US" dirty="0"/>
              <a:t>数据，检索其中的结构化信息</a:t>
            </a:r>
            <a:endParaRPr lang="en-US" dirty="0"/>
          </a:p>
          <a:p>
            <a:pPr lvl="1"/>
            <a:endParaRPr lang="en-US" dirty="0"/>
          </a:p>
        </p:txBody>
      </p:sp>
      <p:sp>
        <p:nvSpPr>
          <p:cNvPr id="5" name="TextBox 4"/>
          <p:cNvSpPr txBox="1"/>
          <p:nvPr/>
        </p:nvSpPr>
        <p:spPr>
          <a:xfrm>
            <a:off x="762000" y="3733800"/>
            <a:ext cx="3505200" cy="830997"/>
          </a:xfrm>
          <a:prstGeom prst="rect">
            <a:avLst/>
          </a:prstGeom>
          <a:noFill/>
        </p:spPr>
        <p:txBody>
          <a:bodyPr wrap="square" rtlCol="0">
            <a:spAutoFit/>
          </a:bodyPr>
          <a:lstStyle/>
          <a:p>
            <a:r>
              <a:rPr lang="en-US" sz="1600" b="1" dirty="0" err="1">
                <a:latin typeface="Arial" panose="020B0604020202020204" pitchFamily="34" charset="0"/>
                <a:cs typeface="Arial" panose="020B0604020202020204" pitchFamily="34" charset="0"/>
              </a:rPr>
              <a:t>mysql</a:t>
            </a:r>
            <a:r>
              <a:rPr lang="en-US" sz="1600" b="1" dirty="0">
                <a:latin typeface="Arial" panose="020B0604020202020204" pitchFamily="34" charset="0"/>
                <a:cs typeface="Arial" panose="020B0604020202020204" pitchFamily="34" charset="0"/>
              </a:rPr>
              <a:t>&gt; SELECT * FROM articles</a:t>
            </a:r>
          </a:p>
          <a:p>
            <a:r>
              <a:rPr lang="en-US" sz="1600" b="1" dirty="0">
                <a:latin typeface="Arial" panose="020B0604020202020204" pitchFamily="34" charset="0"/>
                <a:cs typeface="Arial" panose="020B0604020202020204" pitchFamily="34" charset="0"/>
              </a:rPr>
              <a:t>    -&gt; WHERE MATCH (</a:t>
            </a:r>
            <a:r>
              <a:rPr lang="en-US" sz="1600" b="1" dirty="0" err="1">
                <a:latin typeface="Arial" panose="020B0604020202020204" pitchFamily="34" charset="0"/>
                <a:cs typeface="Arial" panose="020B0604020202020204" pitchFamily="34" charset="0"/>
              </a:rPr>
              <a:t>title,body</a:t>
            </a:r>
            <a:r>
              <a:rPr lang="en-US" sz="1600" b="1" dirty="0">
                <a:latin typeface="Arial" panose="020B0604020202020204" pitchFamily="34" charset="0"/>
                <a:cs typeface="Arial" panose="020B0604020202020204" pitchFamily="34" charset="0"/>
              </a:rPr>
              <a:t>)      </a:t>
            </a:r>
          </a:p>
          <a:p>
            <a:r>
              <a:rPr lang="en-US" sz="1600" b="1" dirty="0">
                <a:latin typeface="Arial" panose="020B0604020202020204" pitchFamily="34" charset="0"/>
                <a:cs typeface="Arial" panose="020B0604020202020204" pitchFamily="34" charset="0"/>
              </a:rPr>
              <a:t>         AGAINST ('database');</a:t>
            </a:r>
          </a:p>
        </p:txBody>
      </p:sp>
      <p:sp>
        <p:nvSpPr>
          <p:cNvPr id="10" name="Slide Number Placeholder 9"/>
          <p:cNvSpPr>
            <a:spLocks noGrp="1"/>
          </p:cNvSpPr>
          <p:nvPr>
            <p:ph type="sldNum" sz="quarter" idx="12"/>
          </p:nvPr>
        </p:nvSpPr>
        <p:spPr/>
        <p:txBody>
          <a:bodyPr/>
          <a:lstStyle/>
          <a:p>
            <a:fld id="{04D6BED6-93C9-4D43-B1C0-E2DD71716F4C}" type="slidenum">
              <a:rPr lang="en-US" smtClean="0"/>
              <a:t>19</a:t>
            </a:fld>
            <a:endParaRPr lang="en-US"/>
          </a:p>
        </p:txBody>
      </p:sp>
      <p:sp>
        <p:nvSpPr>
          <p:cNvPr id="11" name="Date Placeholder 7"/>
          <p:cNvSpPr>
            <a:spLocks noGrp="1"/>
          </p:cNvSpPr>
          <p:nvPr>
            <p:ph type="dt" sz="half" idx="10"/>
          </p:nvPr>
        </p:nvSpPr>
        <p:spPr>
          <a:xfrm>
            <a:off x="457200" y="6477000"/>
            <a:ext cx="2133600" cy="244475"/>
          </a:xfrm>
        </p:spPr>
        <p:txBody>
          <a:bodyPr/>
          <a:lstStyle/>
          <a:p>
            <a:r>
              <a:rPr lang="en-US" altLang="zh-CN" dirty="0"/>
              <a:t>From </a:t>
            </a:r>
            <a:r>
              <a:rPr lang="en-US" altLang="zh-CN" dirty="0" err="1"/>
              <a:t>Hongning</a:t>
            </a:r>
            <a:r>
              <a:rPr lang="en-US" altLang="zh-CN" dirty="0"/>
              <a:t> Wang</a:t>
            </a:r>
          </a:p>
        </p:txBody>
      </p:sp>
    </p:spTree>
    <p:extLst>
      <p:ext uri="{BB962C8B-B14F-4D97-AF65-F5344CB8AC3E}">
        <p14:creationId xmlns:p14="http://schemas.microsoft.com/office/powerpoint/2010/main" val="388212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p:cNvSpPr>
            <a:spLocks noGrp="1"/>
          </p:cNvSpPr>
          <p:nvPr>
            <p:ph idx="1"/>
          </p:nvPr>
        </p:nvSpPr>
        <p:spPr>
          <a:xfrm>
            <a:off x="3227389" y="1556792"/>
            <a:ext cx="5737100" cy="4876800"/>
          </a:xfrm>
        </p:spPr>
        <p:txBody>
          <a:bodyPr/>
          <a:lstStyle/>
          <a:p>
            <a:pPr eaLnBrk="1" hangingPunct="1"/>
            <a:r>
              <a:rPr lang="zh-CN" altLang="en-US" sz="2200" dirty="0">
                <a:latin typeface="+mn-ea"/>
                <a:cs typeface="ＭＳ Ｐゴシック" panose="020B0600070205080204" pitchFamily="34" charset="-128"/>
              </a:rPr>
              <a:t>李波博士，正高级工程师，博士生导师。</a:t>
            </a:r>
            <a:r>
              <a:rPr lang="en-US" altLang="zh-CN" sz="2200" dirty="0">
                <a:latin typeface="+mn-ea"/>
                <a:cs typeface="ＭＳ Ｐゴシック" panose="020B0600070205080204" pitchFamily="34" charset="-128"/>
              </a:rPr>
              <a:t>2011</a:t>
            </a:r>
            <a:r>
              <a:rPr lang="zh-CN" altLang="en-US" sz="2200" dirty="0">
                <a:latin typeface="+mn-ea"/>
                <a:cs typeface="ＭＳ Ｐゴシック" panose="020B0600070205080204" pitchFamily="34" charset="-128"/>
              </a:rPr>
              <a:t>年毕业于中科院计算所，获博士学位</a:t>
            </a:r>
            <a:endParaRPr lang="en-US" altLang="zh-CN" sz="2200" dirty="0">
              <a:latin typeface="+mn-ea"/>
              <a:cs typeface="ＭＳ Ｐゴシック" panose="020B0600070205080204" pitchFamily="34" charset="-128"/>
            </a:endParaRPr>
          </a:p>
          <a:p>
            <a:pPr eaLnBrk="1" hangingPunct="1"/>
            <a:r>
              <a:rPr lang="zh-CN" altLang="en-US" sz="2200" dirty="0">
                <a:latin typeface="+mn-ea"/>
                <a:cs typeface="ＭＳ Ｐゴシック" panose="020B0600070205080204" pitchFamily="34" charset="-128"/>
              </a:rPr>
              <a:t>长期从事大数据存储与智能处理方向的研究与通用大数据管理平台的研制工作，承担国家重点研发计划、院先导专项等课题，负责多个国家部委重大项目大数据平台规划与建设，发挥重要作用</a:t>
            </a:r>
            <a:endParaRPr lang="en-US" altLang="zh-CN" sz="2200" dirty="0">
              <a:latin typeface="+mn-ea"/>
              <a:cs typeface="ＭＳ Ｐゴシック" panose="020B0600070205080204" pitchFamily="34" charset="-128"/>
            </a:endParaRPr>
          </a:p>
          <a:p>
            <a:pPr eaLnBrk="1" hangingPunct="1"/>
            <a:r>
              <a:rPr lang="zh-CN" altLang="en-US" sz="2200" dirty="0">
                <a:latin typeface="+mn-ea"/>
                <a:cs typeface="ＭＳ Ｐゴシック" panose="020B0600070205080204" pitchFamily="34" charset="-128"/>
              </a:rPr>
              <a:t>获军队科技进步一等奖一项、国家保密技术进步一等奖一项</a:t>
            </a:r>
            <a:endParaRPr lang="en-US" altLang="zh-CN" sz="2200" dirty="0">
              <a:latin typeface="+mn-ea"/>
              <a:cs typeface="ＭＳ Ｐゴシック" panose="020B0600070205080204" pitchFamily="34" charset="-128"/>
            </a:endParaRPr>
          </a:p>
          <a:p>
            <a:pPr eaLnBrk="1" hangingPunct="1"/>
            <a:r>
              <a:rPr lang="zh-CN" altLang="en-US" sz="2200" dirty="0">
                <a:latin typeface="+mn-ea"/>
                <a:cs typeface="ＭＳ Ｐゴシック" panose="020B0600070205080204" pitchFamily="34" charset="-128"/>
              </a:rPr>
              <a:t>研究方向：大数据存储与管理，多媒体检索，在</a:t>
            </a:r>
            <a:r>
              <a:rPr lang="en-US" altLang="zh-CN" sz="2200" dirty="0">
                <a:latin typeface="+mn-ea"/>
                <a:cs typeface="ＭＳ Ｐゴシック" panose="020B0600070205080204" pitchFamily="34" charset="-128"/>
              </a:rPr>
              <a:t>ICDE</a:t>
            </a:r>
            <a:r>
              <a:rPr lang="zh-CN" altLang="en-US" sz="2200" dirty="0">
                <a:latin typeface="+mn-ea"/>
                <a:cs typeface="ＭＳ Ｐゴシック" panose="020B0600070205080204" pitchFamily="34" charset="-128"/>
              </a:rPr>
              <a:t>、</a:t>
            </a:r>
            <a:r>
              <a:rPr lang="en-US" altLang="zh-CN" sz="2200" dirty="0">
                <a:latin typeface="+mn-ea"/>
                <a:cs typeface="ＭＳ Ｐゴシック" panose="020B0600070205080204" pitchFamily="34" charset="-128"/>
              </a:rPr>
              <a:t>AAAI</a:t>
            </a:r>
            <a:r>
              <a:rPr lang="zh-CN" altLang="en-US" sz="2200" dirty="0">
                <a:latin typeface="+mn-ea"/>
                <a:cs typeface="ＭＳ Ｐゴシック" panose="020B0600070205080204" pitchFamily="34" charset="-128"/>
              </a:rPr>
              <a:t>、</a:t>
            </a:r>
            <a:r>
              <a:rPr lang="en-US" altLang="zh-CN" sz="2200" dirty="0">
                <a:latin typeface="+mn-ea"/>
                <a:cs typeface="ＭＳ Ｐゴシック" panose="020B0600070205080204" pitchFamily="34" charset="-128"/>
              </a:rPr>
              <a:t>CVPR</a:t>
            </a:r>
            <a:r>
              <a:rPr lang="zh-CN" altLang="en-US" sz="2200" dirty="0">
                <a:latin typeface="+mn-ea"/>
                <a:cs typeface="ＭＳ Ｐゴシック" panose="020B0600070205080204" pitchFamily="34" charset="-128"/>
              </a:rPr>
              <a:t>、</a:t>
            </a:r>
            <a:r>
              <a:rPr lang="en-US" altLang="zh-CN" sz="2200" dirty="0">
                <a:latin typeface="+mn-ea"/>
                <a:cs typeface="ＭＳ Ｐゴシック" panose="020B0600070205080204" pitchFamily="34" charset="-128"/>
              </a:rPr>
              <a:t>MM</a:t>
            </a:r>
            <a:r>
              <a:rPr lang="zh-CN" altLang="en-US" sz="2200" dirty="0">
                <a:latin typeface="+mn-ea"/>
                <a:cs typeface="ＭＳ Ｐゴシック" panose="020B0600070205080204" pitchFamily="34" charset="-128"/>
              </a:rPr>
              <a:t>、</a:t>
            </a:r>
            <a:r>
              <a:rPr lang="en-US" altLang="zh-CN" sz="2200" dirty="0">
                <a:latin typeface="+mn-ea"/>
                <a:cs typeface="ＭＳ Ｐゴシック" panose="020B0600070205080204" pitchFamily="34" charset="-128"/>
              </a:rPr>
              <a:t>ICMR</a:t>
            </a:r>
            <a:r>
              <a:rPr lang="zh-CN" altLang="en-US" sz="2200" dirty="0">
                <a:latin typeface="+mn-ea"/>
                <a:cs typeface="ＭＳ Ｐゴシック" panose="020B0600070205080204" pitchFamily="34" charset="-128"/>
              </a:rPr>
              <a:t>、</a:t>
            </a:r>
            <a:r>
              <a:rPr lang="en-US" altLang="zh-CN" sz="2200" dirty="0">
                <a:latin typeface="+mn-ea"/>
                <a:cs typeface="ＭＳ Ｐゴシック" panose="020B0600070205080204" pitchFamily="34" charset="-128"/>
              </a:rPr>
              <a:t>Cluster</a:t>
            </a:r>
            <a:r>
              <a:rPr lang="zh-CN" altLang="en-US" sz="2200" dirty="0">
                <a:latin typeface="+mn-ea"/>
                <a:cs typeface="ＭＳ Ｐゴシック" panose="020B0600070205080204" pitchFamily="34" charset="-128"/>
              </a:rPr>
              <a:t>等国际重要会议发表论文</a:t>
            </a:r>
            <a:r>
              <a:rPr lang="en-US" altLang="zh-CN" sz="2200" dirty="0">
                <a:latin typeface="+mn-ea"/>
                <a:cs typeface="ＭＳ Ｐゴシック" panose="020B0600070205080204" pitchFamily="34" charset="-128"/>
              </a:rPr>
              <a:t>30</a:t>
            </a:r>
            <a:r>
              <a:rPr lang="zh-CN" altLang="en-US" sz="2200" dirty="0">
                <a:latin typeface="+mn-ea"/>
                <a:cs typeface="ＭＳ Ｐゴシック" panose="020B0600070205080204" pitchFamily="34" charset="-128"/>
              </a:rPr>
              <a:t>余篇，获得授权发明专利</a:t>
            </a:r>
            <a:r>
              <a:rPr lang="en-US" altLang="zh-CN" sz="2200" dirty="0">
                <a:latin typeface="+mn-ea"/>
                <a:cs typeface="ＭＳ Ｐゴシック" panose="020B0600070205080204" pitchFamily="34" charset="-128"/>
              </a:rPr>
              <a:t>10</a:t>
            </a:r>
            <a:r>
              <a:rPr lang="zh-CN" altLang="en-US" sz="2200" dirty="0">
                <a:latin typeface="+mn-ea"/>
                <a:cs typeface="ＭＳ Ｐゴシック" panose="020B0600070205080204" pitchFamily="34" charset="-128"/>
              </a:rPr>
              <a:t>余项</a:t>
            </a:r>
            <a:endParaRPr lang="en-US" altLang="zh-CN" sz="2200" dirty="0">
              <a:latin typeface="+mn-ea"/>
              <a:cs typeface="ＭＳ Ｐゴシック" panose="020B0600070205080204" pitchFamily="34" charset="-128"/>
            </a:endParaRPr>
          </a:p>
        </p:txBody>
      </p:sp>
      <p:sp>
        <p:nvSpPr>
          <p:cNvPr id="1946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A407DAE5-39FD-45B0-8632-D8E1368272DF}" type="slidenum">
              <a:rPr lang="en-US" altLang="zh-CN" sz="1200" smtClean="0">
                <a:solidFill>
                  <a:srgbClr val="898989"/>
                </a:solidFill>
                <a:latin typeface="Calibri" panose="020F0502020204030204" pitchFamily="34" charset="0"/>
              </a:rPr>
              <a:pPr>
                <a:spcBef>
                  <a:spcPct val="0"/>
                </a:spcBef>
                <a:buClrTx/>
                <a:buFontTx/>
                <a:buNone/>
              </a:pPr>
              <a:t>2</a:t>
            </a:fld>
            <a:endParaRPr lang="en-US" altLang="zh-CN" sz="1200" dirty="0">
              <a:solidFill>
                <a:srgbClr val="898989"/>
              </a:solidFill>
              <a:latin typeface="Calibri" panose="020F0502020204030204" pitchFamily="34" charset="0"/>
            </a:endParaRPr>
          </a:p>
        </p:txBody>
      </p:sp>
      <p:pic>
        <p:nvPicPr>
          <p:cNvPr id="1946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73238"/>
            <a:ext cx="2976563" cy="39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457200" y="274638"/>
            <a:ext cx="8229600" cy="1143000"/>
          </a:xfrm>
        </p:spPr>
        <p:txBody>
          <a:bodyPr/>
          <a:lstStyle/>
          <a:p>
            <a:pPr eaLnBrk="1" hangingPunct="1"/>
            <a:r>
              <a:rPr lang="zh-CN" altLang="en-US" dirty="0"/>
              <a:t>授课团队介绍</a:t>
            </a:r>
            <a:r>
              <a:rPr lang="en-US" altLang="zh-CN" dirty="0"/>
              <a:t>-</a:t>
            </a:r>
            <a:r>
              <a:rPr lang="zh-CN" altLang="en-US" dirty="0"/>
              <a:t>首席教授</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 </a:t>
            </a:r>
            <a:r>
              <a:rPr lang="en-US" dirty="0" err="1"/>
              <a:t>v.s</a:t>
            </a:r>
            <a:r>
              <a:rPr lang="en-US" dirty="0"/>
              <a:t>. NLP</a:t>
            </a:r>
          </a:p>
        </p:txBody>
      </p:sp>
      <p:sp>
        <p:nvSpPr>
          <p:cNvPr id="3" name="Content Placeholder 2"/>
          <p:cNvSpPr>
            <a:spLocks noGrp="1"/>
          </p:cNvSpPr>
          <p:nvPr>
            <p:ph sz="half" idx="1"/>
          </p:nvPr>
        </p:nvSpPr>
        <p:spPr/>
        <p:txBody>
          <a:bodyPr/>
          <a:lstStyle/>
          <a:p>
            <a:r>
              <a:rPr lang="zh-CN" altLang="en-US" dirty="0"/>
              <a:t>信息检索</a:t>
            </a:r>
            <a:endParaRPr lang="en-US" dirty="0"/>
          </a:p>
          <a:p>
            <a:pPr lvl="1"/>
            <a:r>
              <a:rPr lang="zh-CN" altLang="en-US" dirty="0"/>
              <a:t>使用计算方法</a:t>
            </a:r>
            <a:endParaRPr lang="en-US" dirty="0"/>
          </a:p>
          <a:p>
            <a:pPr lvl="1"/>
            <a:r>
              <a:rPr lang="zh-CN" altLang="en-US" dirty="0"/>
              <a:t>基于对语言的统计（隐藏）理解</a:t>
            </a:r>
            <a:endParaRPr lang="en-US" dirty="0"/>
          </a:p>
          <a:p>
            <a:pPr lvl="1"/>
            <a:r>
              <a:rPr lang="zh-CN" altLang="en-US" dirty="0"/>
              <a:t>处理大规模问题</a:t>
            </a:r>
            <a:endParaRPr lang="en-US" dirty="0"/>
          </a:p>
        </p:txBody>
      </p:sp>
      <p:sp>
        <p:nvSpPr>
          <p:cNvPr id="4" name="Content Placeholder 3"/>
          <p:cNvSpPr>
            <a:spLocks noGrp="1"/>
          </p:cNvSpPr>
          <p:nvPr>
            <p:ph sz="half" idx="2"/>
          </p:nvPr>
        </p:nvSpPr>
        <p:spPr/>
        <p:txBody>
          <a:bodyPr/>
          <a:lstStyle/>
          <a:p>
            <a:r>
              <a:rPr lang="zh-CN" altLang="en-US" dirty="0"/>
              <a:t>自然语言处理</a:t>
            </a:r>
            <a:endParaRPr lang="en-US" dirty="0"/>
          </a:p>
          <a:p>
            <a:pPr lvl="1"/>
            <a:r>
              <a:rPr lang="zh-CN" altLang="en-US" dirty="0"/>
              <a:t>使用认知、符号和计算方法</a:t>
            </a:r>
            <a:endParaRPr lang="en-US" altLang="en-US" dirty="0"/>
          </a:p>
          <a:p>
            <a:pPr lvl="1"/>
            <a:r>
              <a:rPr lang="zh-CN" altLang="en-US" dirty="0"/>
              <a:t>基于对语言的语义（深层次）理解</a:t>
            </a:r>
            <a:endParaRPr lang="en-US" dirty="0"/>
          </a:p>
          <a:p>
            <a:pPr lvl="1"/>
            <a:r>
              <a:rPr lang="zh-CN" altLang="en-US" dirty="0"/>
              <a:t>（通常）问题规模小</a:t>
            </a:r>
            <a:endParaRPr lang="en-US" dirty="0"/>
          </a:p>
        </p:txBody>
      </p:sp>
      <p:sp>
        <p:nvSpPr>
          <p:cNvPr id="8" name="Date Placeholder 7"/>
          <p:cNvSpPr>
            <a:spLocks noGrp="1"/>
          </p:cNvSpPr>
          <p:nvPr>
            <p:ph type="dt" sz="half" idx="10"/>
          </p:nvPr>
        </p:nvSpPr>
        <p:spPr/>
        <p:txBody>
          <a:bodyPr/>
          <a:lstStyle/>
          <a:p>
            <a:r>
              <a:rPr lang="en-US" altLang="zh-CN" dirty="0"/>
              <a:t>From </a:t>
            </a:r>
            <a:r>
              <a:rPr lang="en-US" altLang="zh-CN" dirty="0" err="1"/>
              <a:t>Hongning</a:t>
            </a:r>
            <a:r>
              <a:rPr lang="en-US" altLang="zh-CN" dirty="0"/>
              <a:t> Wang</a:t>
            </a:r>
          </a:p>
        </p:txBody>
      </p:sp>
      <p:sp>
        <p:nvSpPr>
          <p:cNvPr id="9" name="Slide Number Placeholder 8"/>
          <p:cNvSpPr>
            <a:spLocks noGrp="1"/>
          </p:cNvSpPr>
          <p:nvPr>
            <p:ph type="sldNum" sz="quarter" idx="12"/>
          </p:nvPr>
        </p:nvSpPr>
        <p:spPr/>
        <p:txBody>
          <a:bodyPr/>
          <a:lstStyle/>
          <a:p>
            <a:fld id="{04D6BED6-93C9-4D43-B1C0-E2DD71716F4C}" type="slidenum">
              <a:rPr lang="en-US" smtClean="0"/>
              <a:t>20</a:t>
            </a:fld>
            <a:endParaRPr lang="en-US"/>
          </a:p>
        </p:txBody>
      </p:sp>
    </p:spTree>
    <p:extLst>
      <p:ext uri="{BB962C8B-B14F-4D97-AF65-F5344CB8AC3E}">
        <p14:creationId xmlns:p14="http://schemas.microsoft.com/office/powerpoint/2010/main" val="424350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 and NLP</a:t>
            </a:r>
            <a:r>
              <a:rPr lang="zh-CN" altLang="en-US" dirty="0"/>
              <a:t>融合</a:t>
            </a:r>
            <a:endParaRPr lang="en-US" dirty="0"/>
          </a:p>
        </p:txBody>
      </p:sp>
      <p:sp>
        <p:nvSpPr>
          <p:cNvPr id="3" name="Content Placeholder 2"/>
          <p:cNvSpPr>
            <a:spLocks noGrp="1"/>
          </p:cNvSpPr>
          <p:nvPr>
            <p:ph sz="half" idx="1"/>
          </p:nvPr>
        </p:nvSpPr>
        <p:spPr/>
        <p:txBody>
          <a:bodyPr/>
          <a:lstStyle/>
          <a:p>
            <a:r>
              <a:rPr lang="en-US" dirty="0"/>
              <a:t>IR =&gt; NLP</a:t>
            </a:r>
          </a:p>
          <a:p>
            <a:pPr lvl="1"/>
            <a:r>
              <a:rPr lang="zh-CN" altLang="en-US" dirty="0"/>
              <a:t>处理更大规模的数据</a:t>
            </a:r>
            <a:endParaRPr lang="en-US" dirty="0"/>
          </a:p>
          <a:p>
            <a:pPr lvl="1"/>
            <a:r>
              <a:rPr lang="zh-CN" altLang="en-US" dirty="0"/>
              <a:t>可扩展的</a:t>
            </a:r>
            <a:r>
              <a:rPr lang="en-US" altLang="zh-CN" dirty="0"/>
              <a:t>/</a:t>
            </a:r>
            <a:r>
              <a:rPr lang="zh-CN" altLang="en-US" dirty="0"/>
              <a:t>健壮的</a:t>
            </a:r>
            <a:r>
              <a:rPr lang="en-US" altLang="zh-CN" dirty="0"/>
              <a:t>NLP</a:t>
            </a:r>
            <a:r>
              <a:rPr lang="zh-CN" altLang="en-US" dirty="0"/>
              <a:t>技术，例如翻译模型</a:t>
            </a:r>
            <a:endParaRPr lang="en-US" dirty="0"/>
          </a:p>
        </p:txBody>
      </p:sp>
      <p:sp>
        <p:nvSpPr>
          <p:cNvPr id="4" name="Content Placeholder 3"/>
          <p:cNvSpPr>
            <a:spLocks noGrp="1"/>
          </p:cNvSpPr>
          <p:nvPr>
            <p:ph sz="half" idx="2"/>
          </p:nvPr>
        </p:nvSpPr>
        <p:spPr>
          <a:xfrm>
            <a:off x="4648200" y="1600200"/>
            <a:ext cx="4191000" cy="4525963"/>
          </a:xfrm>
        </p:spPr>
        <p:txBody>
          <a:bodyPr/>
          <a:lstStyle/>
          <a:p>
            <a:r>
              <a:rPr lang="en-US" dirty="0"/>
              <a:t>NLP =&gt; IR</a:t>
            </a:r>
          </a:p>
          <a:p>
            <a:pPr lvl="1"/>
            <a:r>
              <a:rPr lang="zh-CN" altLang="en-US" dirty="0"/>
              <a:t>对文档和查询的深度分析</a:t>
            </a:r>
            <a:endParaRPr lang="en-US" dirty="0"/>
          </a:p>
          <a:p>
            <a:pPr lvl="1"/>
            <a:r>
              <a:rPr lang="zh-CN" altLang="en-US" dirty="0"/>
              <a:t>通过信息抽取转换为结构化数据的</a:t>
            </a:r>
            <a:r>
              <a:rPr lang="en-US" altLang="zh-CN" dirty="0"/>
              <a:t>IR</a:t>
            </a:r>
            <a:r>
              <a:rPr lang="zh-CN" altLang="en-US" dirty="0"/>
              <a:t>任务</a:t>
            </a:r>
            <a:endParaRPr lang="en-US" altLang="zh-CN" dirty="0"/>
          </a:p>
          <a:p>
            <a:pPr lvl="1"/>
            <a:r>
              <a:rPr lang="zh-CN" altLang="en-US" dirty="0"/>
              <a:t>基于自然语言的问答系统</a:t>
            </a:r>
            <a:endParaRPr lang="en-US" dirty="0"/>
          </a:p>
        </p:txBody>
      </p:sp>
      <p:sp>
        <p:nvSpPr>
          <p:cNvPr id="8" name="Date Placeholder 7"/>
          <p:cNvSpPr>
            <a:spLocks noGrp="1"/>
          </p:cNvSpPr>
          <p:nvPr>
            <p:ph type="dt" sz="half" idx="10"/>
          </p:nvPr>
        </p:nvSpPr>
        <p:spPr/>
        <p:txBody>
          <a:bodyPr/>
          <a:lstStyle/>
          <a:p>
            <a:r>
              <a:rPr lang="en-US" altLang="zh-CN" dirty="0"/>
              <a:t>From </a:t>
            </a:r>
            <a:r>
              <a:rPr lang="en-US" altLang="zh-CN" dirty="0" err="1"/>
              <a:t>Hongning</a:t>
            </a:r>
            <a:r>
              <a:rPr lang="en-US" altLang="zh-CN" dirty="0"/>
              <a:t> Wang</a:t>
            </a:r>
          </a:p>
        </p:txBody>
      </p:sp>
      <p:sp>
        <p:nvSpPr>
          <p:cNvPr id="9" name="Slide Number Placeholder 8"/>
          <p:cNvSpPr>
            <a:spLocks noGrp="1"/>
          </p:cNvSpPr>
          <p:nvPr>
            <p:ph type="sldNum" sz="quarter" idx="12"/>
          </p:nvPr>
        </p:nvSpPr>
        <p:spPr/>
        <p:txBody>
          <a:bodyPr/>
          <a:lstStyle/>
          <a:p>
            <a:fld id="{04D6BED6-93C9-4D43-B1C0-E2DD71716F4C}" type="slidenum">
              <a:rPr lang="en-US" smtClean="0"/>
              <a:t>21</a:t>
            </a:fld>
            <a:endParaRPr lang="en-US"/>
          </a:p>
        </p:txBody>
      </p:sp>
    </p:spTree>
    <p:extLst>
      <p:ext uri="{BB962C8B-B14F-4D97-AF65-F5344CB8AC3E}">
        <p14:creationId xmlns:p14="http://schemas.microsoft.com/office/powerpoint/2010/main" val="220160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8255"/>
            <a:ext cx="9144000" cy="752864"/>
          </a:xfrm>
          <a:prstGeom prst="roundRect">
            <a:avLst/>
          </a:prstGeom>
        </p:spPr>
        <p:txBody>
          <a:bodyPr anchor="ctr">
            <a:noAutofit/>
          </a:bodyPr>
          <a:lstStyle/>
          <a:p>
            <a:r>
              <a:rPr lang="en-US" sz="3200" b="1" dirty="0"/>
              <a:t>Main Techniques for Building a </a:t>
            </a:r>
            <a:r>
              <a:rPr lang="en-US" sz="3200" b="1" dirty="0" err="1"/>
              <a:t>TextScope</a:t>
            </a:r>
            <a:r>
              <a:rPr lang="en-US" sz="3200" b="1" dirty="0"/>
              <a:t>: </a:t>
            </a:r>
            <a:br>
              <a:rPr lang="en-US" sz="3200" b="1" dirty="0"/>
            </a:br>
            <a:r>
              <a:rPr lang="en-US" sz="3200" b="1" dirty="0"/>
              <a:t>Text Retrieval + Text Analysis</a:t>
            </a:r>
          </a:p>
        </p:txBody>
      </p:sp>
      <p:sp>
        <p:nvSpPr>
          <p:cNvPr id="10" name="TextBox 5"/>
          <p:cNvSpPr txBox="1">
            <a:spLocks noChangeArrowheads="1"/>
          </p:cNvSpPr>
          <p:nvPr/>
        </p:nvSpPr>
        <p:spPr bwMode="auto">
          <a:xfrm>
            <a:off x="753914" y="4675259"/>
            <a:ext cx="1304331" cy="107721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800" b="1">
                <a:solidFill>
                  <a:schemeClr val="tx1"/>
                </a:solidFill>
                <a:latin typeface="Arial" charset="0"/>
                <a:cs typeface="Arial" charset="0"/>
              </a:defRPr>
            </a:lvl1pPr>
            <a:lvl2pPr marL="742950" indent="-285750" eaLnBrk="0" hangingPunct="0">
              <a:spcBef>
                <a:spcPct val="20000"/>
              </a:spcBef>
              <a:buFont typeface="Arial" charset="0"/>
              <a:buChar char="–"/>
              <a:defRPr sz="2400">
                <a:solidFill>
                  <a:schemeClr val="tx1"/>
                </a:solidFill>
                <a:latin typeface="Arial" charset="0"/>
                <a:cs typeface="Arial" charset="0"/>
              </a:defRPr>
            </a:lvl2pPr>
            <a:lvl3pPr marL="1143000" indent="-228600" eaLnBrk="0" hangingPunct="0">
              <a:spcBef>
                <a:spcPct val="20000"/>
              </a:spcBef>
              <a:buFont typeface="Arial" charset="0"/>
              <a:buChar char="•"/>
              <a:defRPr sz="2000" b="1">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Calibri" pitchFamily="34" charset="0"/>
                <a:cs typeface="Arial" charset="0"/>
              </a:defRPr>
            </a:lvl4pPr>
            <a:lvl5pPr marL="2057400" indent="-228600" eaLnBrk="0" hangingPunct="0">
              <a:spcBef>
                <a:spcPct val="20000"/>
              </a:spcBef>
              <a:buFont typeface="Arial" charset="0"/>
              <a:buChar char="»"/>
              <a:defRPr sz="2000">
                <a:solidFill>
                  <a:schemeClr val="tx1"/>
                </a:solidFill>
                <a:latin typeface="Calibri" pitchFamily="34"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cs typeface="Arial" charset="0"/>
              </a:defRPr>
            </a:lvl9pPr>
          </a:lstStyle>
          <a:p>
            <a:pPr defTabSz="755753" eaLnBrk="1" hangingPunct="1">
              <a:spcBef>
                <a:spcPct val="0"/>
              </a:spcBef>
              <a:buNone/>
              <a:defRPr/>
            </a:pPr>
            <a:r>
              <a:rPr lang="en-US" altLang="en-US" sz="4000" dirty="0">
                <a:solidFill>
                  <a:srgbClr val="FFFFFF"/>
                </a:solidFill>
                <a:latin typeface="Arial Narrow" pitchFamily="34" charset="0"/>
                <a:ea typeface="MS PGothic" pitchFamily="34" charset="-128"/>
              </a:rPr>
              <a:t>Big </a:t>
            </a:r>
          </a:p>
          <a:p>
            <a:pPr defTabSz="755753" eaLnBrk="1" hangingPunct="1">
              <a:spcBef>
                <a:spcPct val="0"/>
              </a:spcBef>
              <a:buNone/>
              <a:defRPr/>
            </a:pPr>
            <a:r>
              <a:rPr lang="en-US" altLang="en-US" sz="2400" dirty="0">
                <a:solidFill>
                  <a:srgbClr val="FFFFFF"/>
                </a:solidFill>
                <a:latin typeface="Arial Narrow" pitchFamily="34" charset="0"/>
                <a:ea typeface="MS PGothic" pitchFamily="34" charset="-128"/>
              </a:rPr>
              <a:t>Text Data</a:t>
            </a:r>
          </a:p>
        </p:txBody>
      </p:sp>
      <p:sp>
        <p:nvSpPr>
          <p:cNvPr id="12" name="TextBox 31"/>
          <p:cNvSpPr txBox="1">
            <a:spLocks noChangeArrowheads="1"/>
          </p:cNvSpPr>
          <p:nvPr/>
        </p:nvSpPr>
        <p:spPr bwMode="auto">
          <a:xfrm>
            <a:off x="2769995" y="4876304"/>
            <a:ext cx="1576072" cy="76944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800" b="1">
                <a:solidFill>
                  <a:schemeClr val="tx1"/>
                </a:solidFill>
                <a:latin typeface="Arial" charset="0"/>
                <a:cs typeface="Arial" charset="0"/>
              </a:defRPr>
            </a:lvl1pPr>
            <a:lvl2pPr marL="742950" indent="-285750" eaLnBrk="0" hangingPunct="0">
              <a:spcBef>
                <a:spcPct val="20000"/>
              </a:spcBef>
              <a:buFont typeface="Arial" charset="0"/>
              <a:buChar char="–"/>
              <a:defRPr sz="2400">
                <a:solidFill>
                  <a:schemeClr val="tx1"/>
                </a:solidFill>
                <a:latin typeface="Arial" charset="0"/>
                <a:cs typeface="Arial" charset="0"/>
              </a:defRPr>
            </a:lvl2pPr>
            <a:lvl3pPr marL="1143000" indent="-228600" eaLnBrk="0" hangingPunct="0">
              <a:spcBef>
                <a:spcPct val="20000"/>
              </a:spcBef>
              <a:buFont typeface="Arial" charset="0"/>
              <a:buChar char="•"/>
              <a:defRPr sz="2000" b="1">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Calibri" pitchFamily="34" charset="0"/>
                <a:cs typeface="Arial" charset="0"/>
              </a:defRPr>
            </a:lvl4pPr>
            <a:lvl5pPr marL="2057400" indent="-228600" eaLnBrk="0" hangingPunct="0">
              <a:spcBef>
                <a:spcPct val="20000"/>
              </a:spcBef>
              <a:buFont typeface="Arial" charset="0"/>
              <a:buChar char="»"/>
              <a:defRPr sz="2000">
                <a:solidFill>
                  <a:schemeClr val="tx1"/>
                </a:solidFill>
                <a:latin typeface="Calibri" pitchFamily="34"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cs typeface="Arial" charset="0"/>
              </a:defRPr>
            </a:lvl9pPr>
          </a:lstStyle>
          <a:p>
            <a:pPr defTabSz="755753" eaLnBrk="1" hangingPunct="1">
              <a:spcBef>
                <a:spcPct val="0"/>
              </a:spcBef>
              <a:buNone/>
              <a:defRPr/>
            </a:pPr>
            <a:r>
              <a:rPr lang="en-US" altLang="en-US" sz="2400" dirty="0">
                <a:solidFill>
                  <a:srgbClr val="FFFFFF"/>
                </a:solidFill>
                <a:latin typeface="Arial Narrow" pitchFamily="34" charset="0"/>
                <a:ea typeface="MS PGothic" pitchFamily="34" charset="-128"/>
              </a:rPr>
              <a:t>Small </a:t>
            </a:r>
          </a:p>
          <a:p>
            <a:pPr defTabSz="755753" eaLnBrk="1" hangingPunct="1">
              <a:spcBef>
                <a:spcPct val="0"/>
              </a:spcBef>
              <a:buNone/>
              <a:defRPr/>
            </a:pPr>
            <a:r>
              <a:rPr lang="en-US" altLang="en-US" sz="2000" dirty="0">
                <a:solidFill>
                  <a:srgbClr val="FFFFFF"/>
                </a:solidFill>
                <a:latin typeface="Arial Narrow" pitchFamily="34" charset="0"/>
                <a:ea typeface="MS PGothic" pitchFamily="34" charset="-128"/>
              </a:rPr>
              <a:t>Relevant Data</a:t>
            </a:r>
          </a:p>
        </p:txBody>
      </p:sp>
      <p:sp>
        <p:nvSpPr>
          <p:cNvPr id="6" name="Freeform 5"/>
          <p:cNvSpPr/>
          <p:nvPr/>
        </p:nvSpPr>
        <p:spPr>
          <a:xfrm>
            <a:off x="228600" y="4807543"/>
            <a:ext cx="2017246" cy="1554426"/>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7761" y="3334"/>
                  <a:pt x="5000" y="3334"/>
                </a:cubicBezTo>
                <a:cubicBezTo>
                  <a:pt x="2239" y="3334"/>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rgbClr val="863F4A"/>
          </a:solidFill>
          <a:ln>
            <a:solidFill>
              <a:schemeClr val="tx1"/>
            </a:solidFill>
          </a:ln>
          <a:effectLst/>
        </p:spPr>
        <p:style>
          <a:lnRef idx="0">
            <a:scrgbClr r="0" g="0" b="0"/>
          </a:lnRef>
          <a:fillRef idx="3">
            <a:scrgbClr r="0" g="0" b="0"/>
          </a:fillRef>
          <a:effectRef idx="2">
            <a:scrgbClr r="0" g="0" b="0"/>
          </a:effectRef>
          <a:fontRef idx="minor">
            <a:schemeClr val="lt1"/>
          </a:fontRef>
        </p:style>
        <p:txBody>
          <a:bodyPr spcFirstLastPara="0" vert="horz" wrap="square" lIns="60960" tIns="447390" rIns="60960" bIns="254175" numCol="1" spcCol="1270" anchor="ctr" anchorCtr="0">
            <a:noAutofit/>
          </a:bodyPr>
          <a:lstStyle/>
          <a:p>
            <a:pPr algn="ctr" defTabSz="711182">
              <a:lnSpc>
                <a:spcPct val="90000"/>
              </a:lnSpc>
              <a:spcAft>
                <a:spcPct val="35000"/>
              </a:spcAft>
              <a:defRPr/>
            </a:pPr>
            <a:r>
              <a:rPr lang="en-US" b="1" dirty="0">
                <a:solidFill>
                  <a:prstClr val="white"/>
                </a:solidFill>
                <a:latin typeface="Calibri"/>
              </a:rPr>
              <a:t>Big Text Data</a:t>
            </a:r>
          </a:p>
        </p:txBody>
      </p:sp>
      <p:sp>
        <p:nvSpPr>
          <p:cNvPr id="7" name="Freeform 6"/>
          <p:cNvSpPr/>
          <p:nvPr/>
        </p:nvSpPr>
        <p:spPr>
          <a:xfrm>
            <a:off x="2348071" y="5382548"/>
            <a:ext cx="319700" cy="373988"/>
          </a:xfrm>
          <a:custGeom>
            <a:avLst/>
            <a:gdLst>
              <a:gd name="connsiteX0" fmla="*/ 0 w 319700"/>
              <a:gd name="connsiteY0" fmla="*/ 74798 h 373988"/>
              <a:gd name="connsiteX1" fmla="*/ 159850 w 319700"/>
              <a:gd name="connsiteY1" fmla="*/ 74798 h 373988"/>
              <a:gd name="connsiteX2" fmla="*/ 159850 w 319700"/>
              <a:gd name="connsiteY2" fmla="*/ 0 h 373988"/>
              <a:gd name="connsiteX3" fmla="*/ 319700 w 319700"/>
              <a:gd name="connsiteY3" fmla="*/ 186994 h 373988"/>
              <a:gd name="connsiteX4" fmla="*/ 159850 w 319700"/>
              <a:gd name="connsiteY4" fmla="*/ 373988 h 373988"/>
              <a:gd name="connsiteX5" fmla="*/ 159850 w 319700"/>
              <a:gd name="connsiteY5" fmla="*/ 299190 h 373988"/>
              <a:gd name="connsiteX6" fmla="*/ 0 w 319700"/>
              <a:gd name="connsiteY6" fmla="*/ 299190 h 373988"/>
              <a:gd name="connsiteX7" fmla="*/ 0 w 319700"/>
              <a:gd name="connsiteY7" fmla="*/ 74798 h 37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700" h="373988">
                <a:moveTo>
                  <a:pt x="0" y="74798"/>
                </a:moveTo>
                <a:lnTo>
                  <a:pt x="159850" y="74798"/>
                </a:lnTo>
                <a:lnTo>
                  <a:pt x="159850" y="0"/>
                </a:lnTo>
                <a:lnTo>
                  <a:pt x="319700" y="186994"/>
                </a:lnTo>
                <a:lnTo>
                  <a:pt x="159850" y="373988"/>
                </a:lnTo>
                <a:lnTo>
                  <a:pt x="159850" y="299190"/>
                </a:lnTo>
                <a:lnTo>
                  <a:pt x="0" y="299190"/>
                </a:lnTo>
                <a:lnTo>
                  <a:pt x="0" y="74798"/>
                </a:lnTo>
                <a:close/>
              </a:path>
            </a:pathLst>
          </a:custGeom>
          <a:solidFill>
            <a:schemeClr val="tx1"/>
          </a:solidFill>
          <a:effectLst/>
        </p:spPr>
        <p:style>
          <a:lnRef idx="0">
            <a:schemeClr val="accent1">
              <a:tint val="60000"/>
              <a:hueOff val="0"/>
              <a:satOff val="0"/>
              <a:lumOff val="0"/>
              <a:alphaOff val="0"/>
            </a:schemeClr>
          </a:lnRef>
          <a:fillRef idx="3">
            <a:scrgbClr r="0" g="0" b="0"/>
          </a:fillRef>
          <a:effectRef idx="2">
            <a:scrgbClr r="0" g="0" b="0"/>
          </a:effectRef>
          <a:fontRef idx="minor">
            <a:schemeClr val="lt1"/>
          </a:fontRef>
        </p:style>
        <p:txBody>
          <a:bodyPr spcFirstLastPara="0" vert="horz" wrap="square" lIns="0" tIns="74798" rIns="95910" bIns="74798" numCol="1" spcCol="1270" anchor="ctr" anchorCtr="0">
            <a:noAutofit/>
          </a:bodyPr>
          <a:lstStyle/>
          <a:p>
            <a:pPr algn="ctr" defTabSz="711182">
              <a:lnSpc>
                <a:spcPct val="90000"/>
              </a:lnSpc>
              <a:spcAft>
                <a:spcPct val="35000"/>
              </a:spcAft>
              <a:defRPr/>
            </a:pPr>
            <a:endParaRPr lang="en-US" sz="1600">
              <a:solidFill>
                <a:prstClr val="white"/>
              </a:solidFill>
              <a:latin typeface="Calibri"/>
            </a:endParaRPr>
          </a:p>
        </p:txBody>
      </p:sp>
      <p:sp>
        <p:nvSpPr>
          <p:cNvPr id="8" name="Freeform 7"/>
          <p:cNvSpPr/>
          <p:nvPr/>
        </p:nvSpPr>
        <p:spPr>
          <a:xfrm>
            <a:off x="2800477" y="4989897"/>
            <a:ext cx="1508019" cy="11592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7761" y="3334"/>
                  <a:pt x="5000" y="3334"/>
                </a:cubicBezTo>
                <a:cubicBezTo>
                  <a:pt x="2239" y="3334"/>
                  <a:pt x="0" y="2588"/>
                  <a:pt x="0" y="1667"/>
                </a:cubicBezTo>
              </a:path>
              <a:path w="10000" h="10000" fill="none">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rgbClr val="863F4A"/>
          </a:solidFill>
          <a:ln>
            <a:solidFill>
              <a:schemeClr val="tx1"/>
            </a:solidFill>
          </a:ln>
          <a:effectLst/>
        </p:spPr>
        <p:style>
          <a:lnRef idx="0">
            <a:scrgbClr r="0" g="0" b="0"/>
          </a:lnRef>
          <a:fillRef idx="3">
            <a:scrgbClr r="0" g="0" b="0"/>
          </a:fillRef>
          <a:effectRef idx="2">
            <a:scrgbClr r="0" g="0" b="0"/>
          </a:effectRef>
          <a:fontRef idx="minor">
            <a:schemeClr val="lt1"/>
          </a:fontRef>
        </p:style>
        <p:txBody>
          <a:bodyPr spcFirstLastPara="0" vert="horz" wrap="square" lIns="60960" tIns="447390" rIns="60960" bIns="254175" numCol="1" spcCol="1270" anchor="ctr" anchorCtr="0">
            <a:noAutofit/>
          </a:bodyPr>
          <a:lstStyle/>
          <a:p>
            <a:pPr algn="ctr" defTabSz="711182">
              <a:lnSpc>
                <a:spcPct val="90000"/>
              </a:lnSpc>
              <a:spcAft>
                <a:spcPct val="35000"/>
              </a:spcAft>
              <a:defRPr/>
            </a:pPr>
            <a:r>
              <a:rPr lang="en-US" sz="1800" b="1" dirty="0">
                <a:solidFill>
                  <a:prstClr val="white"/>
                </a:solidFill>
                <a:latin typeface="Calibri"/>
              </a:rPr>
              <a:t>Small Relevant Data</a:t>
            </a:r>
          </a:p>
        </p:txBody>
      </p:sp>
      <p:sp>
        <p:nvSpPr>
          <p:cNvPr id="13" name="Freeform 12"/>
          <p:cNvSpPr/>
          <p:nvPr/>
        </p:nvSpPr>
        <p:spPr>
          <a:xfrm>
            <a:off x="4911704" y="5036154"/>
            <a:ext cx="1508019" cy="1113034"/>
          </a:xfrm>
          <a:custGeom>
            <a:avLst/>
            <a:gdLst>
              <a:gd name="connsiteX0" fmla="*/ 0 w 1508019"/>
              <a:gd name="connsiteY0" fmla="*/ 115929 h 1159290"/>
              <a:gd name="connsiteX1" fmla="*/ 115929 w 1508019"/>
              <a:gd name="connsiteY1" fmla="*/ 0 h 1159290"/>
              <a:gd name="connsiteX2" fmla="*/ 1392090 w 1508019"/>
              <a:gd name="connsiteY2" fmla="*/ 0 h 1159290"/>
              <a:gd name="connsiteX3" fmla="*/ 1508019 w 1508019"/>
              <a:gd name="connsiteY3" fmla="*/ 115929 h 1159290"/>
              <a:gd name="connsiteX4" fmla="*/ 1508019 w 1508019"/>
              <a:gd name="connsiteY4" fmla="*/ 1043361 h 1159290"/>
              <a:gd name="connsiteX5" fmla="*/ 1392090 w 1508019"/>
              <a:gd name="connsiteY5" fmla="*/ 1159290 h 1159290"/>
              <a:gd name="connsiteX6" fmla="*/ 115929 w 1508019"/>
              <a:gd name="connsiteY6" fmla="*/ 1159290 h 1159290"/>
              <a:gd name="connsiteX7" fmla="*/ 0 w 1508019"/>
              <a:gd name="connsiteY7" fmla="*/ 1043361 h 1159290"/>
              <a:gd name="connsiteX8" fmla="*/ 0 w 1508019"/>
              <a:gd name="connsiteY8" fmla="*/ 115929 h 1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019" h="1159290">
                <a:moveTo>
                  <a:pt x="0" y="115929"/>
                </a:moveTo>
                <a:cubicBezTo>
                  <a:pt x="0" y="51903"/>
                  <a:pt x="51903" y="0"/>
                  <a:pt x="115929" y="0"/>
                </a:cubicBezTo>
                <a:lnTo>
                  <a:pt x="1392090" y="0"/>
                </a:lnTo>
                <a:cubicBezTo>
                  <a:pt x="1456116" y="0"/>
                  <a:pt x="1508019" y="51903"/>
                  <a:pt x="1508019" y="115929"/>
                </a:cubicBezTo>
                <a:lnTo>
                  <a:pt x="1508019" y="1043361"/>
                </a:lnTo>
                <a:cubicBezTo>
                  <a:pt x="1508019" y="1107387"/>
                  <a:pt x="1456116" y="1159290"/>
                  <a:pt x="1392090" y="1159290"/>
                </a:cubicBezTo>
                <a:lnTo>
                  <a:pt x="115929" y="1159290"/>
                </a:lnTo>
                <a:cubicBezTo>
                  <a:pt x="51903" y="1159290"/>
                  <a:pt x="0" y="1107387"/>
                  <a:pt x="0" y="1043361"/>
                </a:cubicBezTo>
                <a:lnTo>
                  <a:pt x="0" y="115929"/>
                </a:lnTo>
                <a:close/>
              </a:path>
            </a:pathLst>
          </a:custGeom>
          <a:solidFill>
            <a:srgbClr val="863F4A"/>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4914" tIns="94914" rIns="94914" bIns="94914" numCol="1" spcCol="1270" anchor="ctr" anchorCtr="0">
            <a:noAutofit/>
          </a:bodyPr>
          <a:lstStyle/>
          <a:p>
            <a:pPr algn="ctr" defTabSz="711182">
              <a:lnSpc>
                <a:spcPct val="90000"/>
              </a:lnSpc>
              <a:spcAft>
                <a:spcPct val="35000"/>
              </a:spcAft>
              <a:defRPr/>
            </a:pPr>
            <a:r>
              <a:rPr lang="en-US" sz="2000" b="1" dirty="0">
                <a:solidFill>
                  <a:prstClr val="white"/>
                </a:solidFill>
                <a:latin typeface="Calibri"/>
              </a:rPr>
              <a:t>Knowledge</a:t>
            </a:r>
          </a:p>
        </p:txBody>
      </p:sp>
      <p:sp>
        <p:nvSpPr>
          <p:cNvPr id="15" name="Freeform 14"/>
          <p:cNvSpPr/>
          <p:nvPr/>
        </p:nvSpPr>
        <p:spPr>
          <a:xfrm>
            <a:off x="6570526" y="5382548"/>
            <a:ext cx="319700" cy="373988"/>
          </a:xfrm>
          <a:custGeom>
            <a:avLst/>
            <a:gdLst>
              <a:gd name="connsiteX0" fmla="*/ 0 w 319700"/>
              <a:gd name="connsiteY0" fmla="*/ 74798 h 373988"/>
              <a:gd name="connsiteX1" fmla="*/ 159850 w 319700"/>
              <a:gd name="connsiteY1" fmla="*/ 74798 h 373988"/>
              <a:gd name="connsiteX2" fmla="*/ 159850 w 319700"/>
              <a:gd name="connsiteY2" fmla="*/ 0 h 373988"/>
              <a:gd name="connsiteX3" fmla="*/ 319700 w 319700"/>
              <a:gd name="connsiteY3" fmla="*/ 186994 h 373988"/>
              <a:gd name="connsiteX4" fmla="*/ 159850 w 319700"/>
              <a:gd name="connsiteY4" fmla="*/ 373988 h 373988"/>
              <a:gd name="connsiteX5" fmla="*/ 159850 w 319700"/>
              <a:gd name="connsiteY5" fmla="*/ 299190 h 373988"/>
              <a:gd name="connsiteX6" fmla="*/ 0 w 319700"/>
              <a:gd name="connsiteY6" fmla="*/ 299190 h 373988"/>
              <a:gd name="connsiteX7" fmla="*/ 0 w 319700"/>
              <a:gd name="connsiteY7" fmla="*/ 74798 h 37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700" h="373988">
                <a:moveTo>
                  <a:pt x="0" y="74798"/>
                </a:moveTo>
                <a:lnTo>
                  <a:pt x="159850" y="74798"/>
                </a:lnTo>
                <a:lnTo>
                  <a:pt x="159850" y="0"/>
                </a:lnTo>
                <a:lnTo>
                  <a:pt x="319700" y="186994"/>
                </a:lnTo>
                <a:lnTo>
                  <a:pt x="159850" y="373988"/>
                </a:lnTo>
                <a:lnTo>
                  <a:pt x="159850" y="299190"/>
                </a:lnTo>
                <a:lnTo>
                  <a:pt x="0" y="299190"/>
                </a:lnTo>
                <a:lnTo>
                  <a:pt x="0" y="74798"/>
                </a:lnTo>
                <a:close/>
              </a:path>
            </a:pathLst>
          </a:custGeom>
          <a:solidFill>
            <a:schemeClr val="tx1"/>
          </a:solidFill>
          <a:effectLst/>
        </p:spPr>
        <p:style>
          <a:lnRef idx="0">
            <a:schemeClr val="accent1">
              <a:tint val="60000"/>
              <a:hueOff val="0"/>
              <a:satOff val="0"/>
              <a:lumOff val="0"/>
              <a:alphaOff val="0"/>
            </a:schemeClr>
          </a:lnRef>
          <a:fillRef idx="3">
            <a:scrgbClr r="0" g="0" b="0"/>
          </a:fillRef>
          <a:effectRef idx="2">
            <a:scrgbClr r="0" g="0" b="0"/>
          </a:effectRef>
          <a:fontRef idx="minor">
            <a:schemeClr val="lt1"/>
          </a:fontRef>
        </p:style>
        <p:txBody>
          <a:bodyPr spcFirstLastPara="0" vert="horz" wrap="square" lIns="0" tIns="74798" rIns="95910" bIns="74798" numCol="1" spcCol="1270" anchor="ctr" anchorCtr="0">
            <a:noAutofit/>
          </a:bodyPr>
          <a:lstStyle/>
          <a:p>
            <a:pPr algn="ctr" defTabSz="711182">
              <a:lnSpc>
                <a:spcPct val="90000"/>
              </a:lnSpc>
              <a:spcAft>
                <a:spcPct val="35000"/>
              </a:spcAft>
              <a:defRPr/>
            </a:pPr>
            <a:endParaRPr lang="en-US" sz="1600">
              <a:solidFill>
                <a:prstClr val="white"/>
              </a:solidFill>
              <a:latin typeface="Calibri"/>
            </a:endParaRPr>
          </a:p>
        </p:txBody>
      </p:sp>
      <p:sp>
        <p:nvSpPr>
          <p:cNvPr id="16" name="Freeform 15"/>
          <p:cNvSpPr/>
          <p:nvPr/>
        </p:nvSpPr>
        <p:spPr>
          <a:xfrm>
            <a:off x="7022932" y="5036154"/>
            <a:ext cx="1508019" cy="1113034"/>
          </a:xfrm>
          <a:custGeom>
            <a:avLst/>
            <a:gdLst>
              <a:gd name="connsiteX0" fmla="*/ 0 w 1508019"/>
              <a:gd name="connsiteY0" fmla="*/ 115929 h 1159290"/>
              <a:gd name="connsiteX1" fmla="*/ 115929 w 1508019"/>
              <a:gd name="connsiteY1" fmla="*/ 0 h 1159290"/>
              <a:gd name="connsiteX2" fmla="*/ 1392090 w 1508019"/>
              <a:gd name="connsiteY2" fmla="*/ 0 h 1159290"/>
              <a:gd name="connsiteX3" fmla="*/ 1508019 w 1508019"/>
              <a:gd name="connsiteY3" fmla="*/ 115929 h 1159290"/>
              <a:gd name="connsiteX4" fmla="*/ 1508019 w 1508019"/>
              <a:gd name="connsiteY4" fmla="*/ 1043361 h 1159290"/>
              <a:gd name="connsiteX5" fmla="*/ 1392090 w 1508019"/>
              <a:gd name="connsiteY5" fmla="*/ 1159290 h 1159290"/>
              <a:gd name="connsiteX6" fmla="*/ 115929 w 1508019"/>
              <a:gd name="connsiteY6" fmla="*/ 1159290 h 1159290"/>
              <a:gd name="connsiteX7" fmla="*/ 0 w 1508019"/>
              <a:gd name="connsiteY7" fmla="*/ 1043361 h 1159290"/>
              <a:gd name="connsiteX8" fmla="*/ 0 w 1508019"/>
              <a:gd name="connsiteY8" fmla="*/ 115929 h 1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019" h="1159290">
                <a:moveTo>
                  <a:pt x="0" y="115929"/>
                </a:moveTo>
                <a:cubicBezTo>
                  <a:pt x="0" y="51903"/>
                  <a:pt x="51903" y="0"/>
                  <a:pt x="115929" y="0"/>
                </a:cubicBezTo>
                <a:lnTo>
                  <a:pt x="1392090" y="0"/>
                </a:lnTo>
                <a:cubicBezTo>
                  <a:pt x="1456116" y="0"/>
                  <a:pt x="1508019" y="51903"/>
                  <a:pt x="1508019" y="115929"/>
                </a:cubicBezTo>
                <a:lnTo>
                  <a:pt x="1508019" y="1043361"/>
                </a:lnTo>
                <a:cubicBezTo>
                  <a:pt x="1508019" y="1107387"/>
                  <a:pt x="1456116" y="1159290"/>
                  <a:pt x="1392090" y="1159290"/>
                </a:cubicBezTo>
                <a:lnTo>
                  <a:pt x="115929" y="1159290"/>
                </a:lnTo>
                <a:cubicBezTo>
                  <a:pt x="51903" y="1159290"/>
                  <a:pt x="0" y="1107387"/>
                  <a:pt x="0" y="1043361"/>
                </a:cubicBezTo>
                <a:lnTo>
                  <a:pt x="0" y="115929"/>
                </a:lnTo>
                <a:close/>
              </a:path>
            </a:pathLst>
          </a:custGeom>
          <a:solidFill>
            <a:srgbClr val="863F4A"/>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4914" tIns="94914" rIns="94914" bIns="94914" numCol="1" spcCol="1270" anchor="ctr" anchorCtr="0">
            <a:noAutofit/>
          </a:bodyPr>
          <a:lstStyle/>
          <a:p>
            <a:pPr algn="ctr" defTabSz="711182">
              <a:lnSpc>
                <a:spcPct val="90000"/>
              </a:lnSpc>
              <a:spcAft>
                <a:spcPct val="35000"/>
              </a:spcAft>
              <a:defRPr/>
            </a:pPr>
            <a:r>
              <a:rPr lang="en-US" sz="2000" b="1" dirty="0">
                <a:solidFill>
                  <a:prstClr val="white"/>
                </a:solidFill>
                <a:latin typeface="Calibri"/>
              </a:rPr>
              <a:t>Many Applications</a:t>
            </a:r>
          </a:p>
        </p:txBody>
      </p:sp>
      <p:sp>
        <p:nvSpPr>
          <p:cNvPr id="9" name="Freeform 8"/>
          <p:cNvSpPr/>
          <p:nvPr/>
        </p:nvSpPr>
        <p:spPr>
          <a:xfrm>
            <a:off x="1622504" y="2780928"/>
            <a:ext cx="1590667" cy="994134"/>
          </a:xfrm>
          <a:custGeom>
            <a:avLst/>
            <a:gdLst>
              <a:gd name="connsiteX0" fmla="*/ 0 w 1590667"/>
              <a:gd name="connsiteY0" fmla="*/ 88370 h 883704"/>
              <a:gd name="connsiteX1" fmla="*/ 88370 w 1590667"/>
              <a:gd name="connsiteY1" fmla="*/ 0 h 883704"/>
              <a:gd name="connsiteX2" fmla="*/ 1502297 w 1590667"/>
              <a:gd name="connsiteY2" fmla="*/ 0 h 883704"/>
              <a:gd name="connsiteX3" fmla="*/ 1590667 w 1590667"/>
              <a:gd name="connsiteY3" fmla="*/ 88370 h 883704"/>
              <a:gd name="connsiteX4" fmla="*/ 1590667 w 1590667"/>
              <a:gd name="connsiteY4" fmla="*/ 795334 h 883704"/>
              <a:gd name="connsiteX5" fmla="*/ 1502297 w 1590667"/>
              <a:gd name="connsiteY5" fmla="*/ 883704 h 883704"/>
              <a:gd name="connsiteX6" fmla="*/ 88370 w 1590667"/>
              <a:gd name="connsiteY6" fmla="*/ 883704 h 883704"/>
              <a:gd name="connsiteX7" fmla="*/ 0 w 1590667"/>
              <a:gd name="connsiteY7" fmla="*/ 795334 h 883704"/>
              <a:gd name="connsiteX8" fmla="*/ 0 w 1590667"/>
              <a:gd name="connsiteY8" fmla="*/ 88370 h 88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67" h="883704">
                <a:moveTo>
                  <a:pt x="0" y="88370"/>
                </a:moveTo>
                <a:cubicBezTo>
                  <a:pt x="0" y="39565"/>
                  <a:pt x="39565" y="0"/>
                  <a:pt x="88370" y="0"/>
                </a:cubicBezTo>
                <a:lnTo>
                  <a:pt x="1502297" y="0"/>
                </a:lnTo>
                <a:cubicBezTo>
                  <a:pt x="1551102" y="0"/>
                  <a:pt x="1590667" y="39565"/>
                  <a:pt x="1590667" y="88370"/>
                </a:cubicBezTo>
                <a:lnTo>
                  <a:pt x="1590667" y="795334"/>
                </a:lnTo>
                <a:cubicBezTo>
                  <a:pt x="1590667" y="844139"/>
                  <a:pt x="1551102" y="883704"/>
                  <a:pt x="1502297" y="883704"/>
                </a:cubicBezTo>
                <a:lnTo>
                  <a:pt x="88370" y="883704"/>
                </a:lnTo>
                <a:cubicBezTo>
                  <a:pt x="39565" y="883704"/>
                  <a:pt x="0" y="844139"/>
                  <a:pt x="0" y="795334"/>
                </a:cubicBezTo>
                <a:lnTo>
                  <a:pt x="0" y="88370"/>
                </a:lnTo>
                <a:close/>
              </a:path>
            </a:pathLst>
          </a:custGeom>
          <a:solidFill>
            <a:srgbClr val="2A6B6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6843" tIns="86843" rIns="86843" bIns="86843" numCol="1" spcCol="1270" anchor="ctr" anchorCtr="0">
            <a:noAutofit/>
          </a:bodyPr>
          <a:lstStyle/>
          <a:p>
            <a:pPr algn="ctr" defTabSz="711182">
              <a:lnSpc>
                <a:spcPct val="90000"/>
              </a:lnSpc>
              <a:spcAft>
                <a:spcPct val="35000"/>
              </a:spcAft>
            </a:pPr>
            <a:r>
              <a:rPr lang="en-US" b="1" dirty="0"/>
              <a:t>Text Retrieval</a:t>
            </a:r>
          </a:p>
        </p:txBody>
      </p:sp>
      <p:sp>
        <p:nvSpPr>
          <p:cNvPr id="22" name="Freeform 21"/>
          <p:cNvSpPr/>
          <p:nvPr/>
        </p:nvSpPr>
        <p:spPr>
          <a:xfrm>
            <a:off x="3776667" y="2780928"/>
            <a:ext cx="1590667" cy="977803"/>
          </a:xfrm>
          <a:custGeom>
            <a:avLst/>
            <a:gdLst>
              <a:gd name="connsiteX0" fmla="*/ 0 w 1590667"/>
              <a:gd name="connsiteY0" fmla="*/ 88370 h 883704"/>
              <a:gd name="connsiteX1" fmla="*/ 88370 w 1590667"/>
              <a:gd name="connsiteY1" fmla="*/ 0 h 883704"/>
              <a:gd name="connsiteX2" fmla="*/ 1502297 w 1590667"/>
              <a:gd name="connsiteY2" fmla="*/ 0 h 883704"/>
              <a:gd name="connsiteX3" fmla="*/ 1590667 w 1590667"/>
              <a:gd name="connsiteY3" fmla="*/ 88370 h 883704"/>
              <a:gd name="connsiteX4" fmla="*/ 1590667 w 1590667"/>
              <a:gd name="connsiteY4" fmla="*/ 795334 h 883704"/>
              <a:gd name="connsiteX5" fmla="*/ 1502297 w 1590667"/>
              <a:gd name="connsiteY5" fmla="*/ 883704 h 883704"/>
              <a:gd name="connsiteX6" fmla="*/ 88370 w 1590667"/>
              <a:gd name="connsiteY6" fmla="*/ 883704 h 883704"/>
              <a:gd name="connsiteX7" fmla="*/ 0 w 1590667"/>
              <a:gd name="connsiteY7" fmla="*/ 795334 h 883704"/>
              <a:gd name="connsiteX8" fmla="*/ 0 w 1590667"/>
              <a:gd name="connsiteY8" fmla="*/ 88370 h 88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67" h="883704">
                <a:moveTo>
                  <a:pt x="0" y="88370"/>
                </a:moveTo>
                <a:cubicBezTo>
                  <a:pt x="0" y="39565"/>
                  <a:pt x="39565" y="0"/>
                  <a:pt x="88370" y="0"/>
                </a:cubicBezTo>
                <a:lnTo>
                  <a:pt x="1502297" y="0"/>
                </a:lnTo>
                <a:cubicBezTo>
                  <a:pt x="1551102" y="0"/>
                  <a:pt x="1590667" y="39565"/>
                  <a:pt x="1590667" y="88370"/>
                </a:cubicBezTo>
                <a:lnTo>
                  <a:pt x="1590667" y="795334"/>
                </a:lnTo>
                <a:cubicBezTo>
                  <a:pt x="1590667" y="844139"/>
                  <a:pt x="1551102" y="883704"/>
                  <a:pt x="1502297" y="883704"/>
                </a:cubicBezTo>
                <a:lnTo>
                  <a:pt x="88370" y="883704"/>
                </a:lnTo>
                <a:cubicBezTo>
                  <a:pt x="39565" y="883704"/>
                  <a:pt x="0" y="844139"/>
                  <a:pt x="0" y="795334"/>
                </a:cubicBezTo>
                <a:lnTo>
                  <a:pt x="0" y="88370"/>
                </a:lnTo>
                <a:close/>
              </a:path>
            </a:pathLst>
          </a:custGeom>
          <a:solidFill>
            <a:srgbClr val="2A6B6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6843" tIns="86843" rIns="86843" bIns="86843" numCol="1" spcCol="1270" anchor="ctr" anchorCtr="0">
            <a:noAutofit/>
          </a:bodyPr>
          <a:lstStyle/>
          <a:p>
            <a:pPr algn="ctr" defTabSz="711182">
              <a:lnSpc>
                <a:spcPct val="90000"/>
              </a:lnSpc>
              <a:spcAft>
                <a:spcPct val="35000"/>
              </a:spcAft>
            </a:pPr>
            <a:r>
              <a:rPr lang="en-US" b="1" dirty="0"/>
              <a:t>Text Analysis</a:t>
            </a:r>
          </a:p>
        </p:txBody>
      </p:sp>
      <p:sp>
        <p:nvSpPr>
          <p:cNvPr id="18" name="Freeform 17"/>
          <p:cNvSpPr/>
          <p:nvPr/>
        </p:nvSpPr>
        <p:spPr>
          <a:xfrm>
            <a:off x="4495801" y="5382548"/>
            <a:ext cx="319700" cy="373988"/>
          </a:xfrm>
          <a:custGeom>
            <a:avLst/>
            <a:gdLst>
              <a:gd name="connsiteX0" fmla="*/ 0 w 319700"/>
              <a:gd name="connsiteY0" fmla="*/ 74798 h 373988"/>
              <a:gd name="connsiteX1" fmla="*/ 159850 w 319700"/>
              <a:gd name="connsiteY1" fmla="*/ 74798 h 373988"/>
              <a:gd name="connsiteX2" fmla="*/ 159850 w 319700"/>
              <a:gd name="connsiteY2" fmla="*/ 0 h 373988"/>
              <a:gd name="connsiteX3" fmla="*/ 319700 w 319700"/>
              <a:gd name="connsiteY3" fmla="*/ 186994 h 373988"/>
              <a:gd name="connsiteX4" fmla="*/ 159850 w 319700"/>
              <a:gd name="connsiteY4" fmla="*/ 373988 h 373988"/>
              <a:gd name="connsiteX5" fmla="*/ 159850 w 319700"/>
              <a:gd name="connsiteY5" fmla="*/ 299190 h 373988"/>
              <a:gd name="connsiteX6" fmla="*/ 0 w 319700"/>
              <a:gd name="connsiteY6" fmla="*/ 299190 h 373988"/>
              <a:gd name="connsiteX7" fmla="*/ 0 w 319700"/>
              <a:gd name="connsiteY7" fmla="*/ 74798 h 37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700" h="373988">
                <a:moveTo>
                  <a:pt x="0" y="74798"/>
                </a:moveTo>
                <a:lnTo>
                  <a:pt x="159850" y="74798"/>
                </a:lnTo>
                <a:lnTo>
                  <a:pt x="159850" y="0"/>
                </a:lnTo>
                <a:lnTo>
                  <a:pt x="319700" y="186994"/>
                </a:lnTo>
                <a:lnTo>
                  <a:pt x="159850" y="373988"/>
                </a:lnTo>
                <a:lnTo>
                  <a:pt x="159850" y="299190"/>
                </a:lnTo>
                <a:lnTo>
                  <a:pt x="0" y="299190"/>
                </a:lnTo>
                <a:lnTo>
                  <a:pt x="0" y="74798"/>
                </a:lnTo>
                <a:close/>
              </a:path>
            </a:pathLst>
          </a:custGeom>
          <a:solidFill>
            <a:schemeClr val="tx1"/>
          </a:solidFill>
          <a:effectLst/>
        </p:spPr>
        <p:style>
          <a:lnRef idx="0">
            <a:schemeClr val="accent1">
              <a:tint val="60000"/>
              <a:hueOff val="0"/>
              <a:satOff val="0"/>
              <a:lumOff val="0"/>
              <a:alphaOff val="0"/>
            </a:schemeClr>
          </a:lnRef>
          <a:fillRef idx="3">
            <a:scrgbClr r="0" g="0" b="0"/>
          </a:fillRef>
          <a:effectRef idx="2">
            <a:scrgbClr r="0" g="0" b="0"/>
          </a:effectRef>
          <a:fontRef idx="minor">
            <a:schemeClr val="lt1"/>
          </a:fontRef>
        </p:style>
        <p:txBody>
          <a:bodyPr spcFirstLastPara="0" vert="horz" wrap="square" lIns="0" tIns="74798" rIns="95910" bIns="74798" numCol="1" spcCol="1270" anchor="ctr" anchorCtr="0">
            <a:noAutofit/>
          </a:bodyPr>
          <a:lstStyle/>
          <a:p>
            <a:pPr algn="ctr" defTabSz="711182">
              <a:lnSpc>
                <a:spcPct val="90000"/>
              </a:lnSpc>
              <a:spcAft>
                <a:spcPct val="35000"/>
              </a:spcAft>
              <a:defRPr/>
            </a:pPr>
            <a:endParaRPr lang="en-US" sz="1600">
              <a:solidFill>
                <a:prstClr val="white"/>
              </a:solidFill>
              <a:latin typeface="Calibri"/>
            </a:endParaRPr>
          </a:p>
        </p:txBody>
      </p:sp>
      <p:sp>
        <p:nvSpPr>
          <p:cNvPr id="19" name="Freeform 18"/>
          <p:cNvSpPr/>
          <p:nvPr/>
        </p:nvSpPr>
        <p:spPr>
          <a:xfrm rot="5400000">
            <a:off x="2054661" y="4654079"/>
            <a:ext cx="784400" cy="303944"/>
          </a:xfrm>
          <a:custGeom>
            <a:avLst/>
            <a:gdLst>
              <a:gd name="connsiteX0" fmla="*/ 0 w 319700"/>
              <a:gd name="connsiteY0" fmla="*/ 74798 h 373988"/>
              <a:gd name="connsiteX1" fmla="*/ 159850 w 319700"/>
              <a:gd name="connsiteY1" fmla="*/ 74798 h 373988"/>
              <a:gd name="connsiteX2" fmla="*/ 159850 w 319700"/>
              <a:gd name="connsiteY2" fmla="*/ 0 h 373988"/>
              <a:gd name="connsiteX3" fmla="*/ 319700 w 319700"/>
              <a:gd name="connsiteY3" fmla="*/ 186994 h 373988"/>
              <a:gd name="connsiteX4" fmla="*/ 159850 w 319700"/>
              <a:gd name="connsiteY4" fmla="*/ 373988 h 373988"/>
              <a:gd name="connsiteX5" fmla="*/ 159850 w 319700"/>
              <a:gd name="connsiteY5" fmla="*/ 299190 h 373988"/>
              <a:gd name="connsiteX6" fmla="*/ 0 w 319700"/>
              <a:gd name="connsiteY6" fmla="*/ 299190 h 373988"/>
              <a:gd name="connsiteX7" fmla="*/ 0 w 319700"/>
              <a:gd name="connsiteY7" fmla="*/ 74798 h 37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700" h="373988">
                <a:moveTo>
                  <a:pt x="0" y="74798"/>
                </a:moveTo>
                <a:lnTo>
                  <a:pt x="159850" y="74798"/>
                </a:lnTo>
                <a:lnTo>
                  <a:pt x="159850" y="0"/>
                </a:lnTo>
                <a:lnTo>
                  <a:pt x="319700" y="186994"/>
                </a:lnTo>
                <a:lnTo>
                  <a:pt x="159850" y="373988"/>
                </a:lnTo>
                <a:lnTo>
                  <a:pt x="159850" y="299190"/>
                </a:lnTo>
                <a:lnTo>
                  <a:pt x="0" y="299190"/>
                </a:lnTo>
                <a:lnTo>
                  <a:pt x="0" y="74798"/>
                </a:lnTo>
                <a:close/>
              </a:path>
            </a:pathLst>
          </a:custGeom>
          <a:solidFill>
            <a:schemeClr val="tx1"/>
          </a:solidFill>
          <a:effectLst/>
        </p:spPr>
        <p:style>
          <a:lnRef idx="0">
            <a:schemeClr val="accent1">
              <a:tint val="60000"/>
              <a:hueOff val="0"/>
              <a:satOff val="0"/>
              <a:lumOff val="0"/>
              <a:alphaOff val="0"/>
            </a:schemeClr>
          </a:lnRef>
          <a:fillRef idx="3">
            <a:scrgbClr r="0" g="0" b="0"/>
          </a:fillRef>
          <a:effectRef idx="2">
            <a:scrgbClr r="0" g="0" b="0"/>
          </a:effectRef>
          <a:fontRef idx="minor">
            <a:schemeClr val="lt1"/>
          </a:fontRef>
        </p:style>
        <p:txBody>
          <a:bodyPr spcFirstLastPara="0" vert="horz" wrap="square" lIns="0" tIns="74798" rIns="95910" bIns="74798" numCol="1" spcCol="1270" anchor="ctr" anchorCtr="0">
            <a:noAutofit/>
          </a:bodyPr>
          <a:lstStyle/>
          <a:p>
            <a:pPr algn="ctr" defTabSz="711182">
              <a:lnSpc>
                <a:spcPct val="90000"/>
              </a:lnSpc>
              <a:spcAft>
                <a:spcPct val="35000"/>
              </a:spcAft>
              <a:defRPr/>
            </a:pPr>
            <a:endParaRPr lang="en-US" sz="1600">
              <a:solidFill>
                <a:prstClr val="white"/>
              </a:solidFill>
              <a:latin typeface="Calibri"/>
            </a:endParaRPr>
          </a:p>
        </p:txBody>
      </p:sp>
      <p:sp>
        <p:nvSpPr>
          <p:cNvPr id="20" name="Freeform 19"/>
          <p:cNvSpPr/>
          <p:nvPr/>
        </p:nvSpPr>
        <p:spPr>
          <a:xfrm rot="5400000">
            <a:off x="4209494" y="4669796"/>
            <a:ext cx="783423" cy="319388"/>
          </a:xfrm>
          <a:custGeom>
            <a:avLst/>
            <a:gdLst>
              <a:gd name="connsiteX0" fmla="*/ 0 w 319700"/>
              <a:gd name="connsiteY0" fmla="*/ 74798 h 373988"/>
              <a:gd name="connsiteX1" fmla="*/ 159850 w 319700"/>
              <a:gd name="connsiteY1" fmla="*/ 74798 h 373988"/>
              <a:gd name="connsiteX2" fmla="*/ 159850 w 319700"/>
              <a:gd name="connsiteY2" fmla="*/ 0 h 373988"/>
              <a:gd name="connsiteX3" fmla="*/ 319700 w 319700"/>
              <a:gd name="connsiteY3" fmla="*/ 186994 h 373988"/>
              <a:gd name="connsiteX4" fmla="*/ 159850 w 319700"/>
              <a:gd name="connsiteY4" fmla="*/ 373988 h 373988"/>
              <a:gd name="connsiteX5" fmla="*/ 159850 w 319700"/>
              <a:gd name="connsiteY5" fmla="*/ 299190 h 373988"/>
              <a:gd name="connsiteX6" fmla="*/ 0 w 319700"/>
              <a:gd name="connsiteY6" fmla="*/ 299190 h 373988"/>
              <a:gd name="connsiteX7" fmla="*/ 0 w 319700"/>
              <a:gd name="connsiteY7" fmla="*/ 74798 h 37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700" h="373988">
                <a:moveTo>
                  <a:pt x="0" y="74798"/>
                </a:moveTo>
                <a:lnTo>
                  <a:pt x="159850" y="74798"/>
                </a:lnTo>
                <a:lnTo>
                  <a:pt x="159850" y="0"/>
                </a:lnTo>
                <a:lnTo>
                  <a:pt x="319700" y="186994"/>
                </a:lnTo>
                <a:lnTo>
                  <a:pt x="159850" y="373988"/>
                </a:lnTo>
                <a:lnTo>
                  <a:pt x="159850" y="299190"/>
                </a:lnTo>
                <a:lnTo>
                  <a:pt x="0" y="299190"/>
                </a:lnTo>
                <a:lnTo>
                  <a:pt x="0" y="74798"/>
                </a:lnTo>
                <a:close/>
              </a:path>
            </a:pathLst>
          </a:custGeom>
          <a:solidFill>
            <a:schemeClr val="tx1"/>
          </a:solidFill>
          <a:effectLst/>
        </p:spPr>
        <p:style>
          <a:lnRef idx="0">
            <a:schemeClr val="accent1">
              <a:tint val="60000"/>
              <a:hueOff val="0"/>
              <a:satOff val="0"/>
              <a:lumOff val="0"/>
              <a:alphaOff val="0"/>
            </a:schemeClr>
          </a:lnRef>
          <a:fillRef idx="3">
            <a:scrgbClr r="0" g="0" b="0"/>
          </a:fillRef>
          <a:effectRef idx="2">
            <a:scrgbClr r="0" g="0" b="0"/>
          </a:effectRef>
          <a:fontRef idx="minor">
            <a:schemeClr val="lt1"/>
          </a:fontRef>
        </p:style>
        <p:txBody>
          <a:bodyPr spcFirstLastPara="0" vert="horz" wrap="square" lIns="0" tIns="74798" rIns="95910" bIns="74798" numCol="1" spcCol="1270" anchor="ctr" anchorCtr="0">
            <a:noAutofit/>
          </a:bodyPr>
          <a:lstStyle/>
          <a:p>
            <a:pPr algn="ctr" defTabSz="711182">
              <a:lnSpc>
                <a:spcPct val="90000"/>
              </a:lnSpc>
              <a:spcAft>
                <a:spcPct val="35000"/>
              </a:spcAft>
              <a:defRPr/>
            </a:pPr>
            <a:endParaRPr lang="en-US" sz="1600">
              <a:solidFill>
                <a:prstClr val="white"/>
              </a:solidFill>
              <a:latin typeface="Calibri"/>
            </a:endParaRPr>
          </a:p>
        </p:txBody>
      </p:sp>
      <p:grpSp>
        <p:nvGrpSpPr>
          <p:cNvPr id="11" name="Group 10"/>
          <p:cNvGrpSpPr/>
          <p:nvPr/>
        </p:nvGrpSpPr>
        <p:grpSpPr>
          <a:xfrm>
            <a:off x="150635" y="2003962"/>
            <a:ext cx="8806510" cy="2994462"/>
            <a:chOff x="200847" y="1589499"/>
            <a:chExt cx="11742013" cy="2764641"/>
          </a:xfrm>
        </p:grpSpPr>
        <p:grpSp>
          <p:nvGrpSpPr>
            <p:cNvPr id="31" name="Group 30"/>
            <p:cNvGrpSpPr/>
            <p:nvPr/>
          </p:nvGrpSpPr>
          <p:grpSpPr>
            <a:xfrm>
              <a:off x="200847" y="1589499"/>
              <a:ext cx="8838454" cy="2269991"/>
              <a:chOff x="200847" y="1589499"/>
              <a:chExt cx="8838454" cy="2269991"/>
            </a:xfrm>
            <a:solidFill>
              <a:srgbClr val="FFFF66"/>
            </a:solidFill>
          </p:grpSpPr>
          <p:sp>
            <p:nvSpPr>
              <p:cNvPr id="32" name="TextBox 31"/>
              <p:cNvSpPr txBox="1"/>
              <p:nvPr/>
            </p:nvSpPr>
            <p:spPr>
              <a:xfrm>
                <a:off x="1756454" y="1612996"/>
                <a:ext cx="1872393" cy="430887"/>
              </a:xfrm>
              <a:prstGeom prst="rect">
                <a:avLst/>
              </a:prstGeom>
              <a:grpFill/>
            </p:spPr>
            <p:txBody>
              <a:bodyPr wrap="none" rtlCol="0">
                <a:spAutoFit/>
              </a:bodyPr>
              <a:lstStyle/>
              <a:p>
                <a:r>
                  <a:rPr lang="en-US" sz="1500" b="1" dirty="0"/>
                  <a:t>Search engines</a:t>
                </a:r>
              </a:p>
            </p:txBody>
          </p:sp>
          <p:sp>
            <p:nvSpPr>
              <p:cNvPr id="33" name="TextBox 32"/>
              <p:cNvSpPr txBox="1"/>
              <p:nvPr/>
            </p:nvSpPr>
            <p:spPr>
              <a:xfrm>
                <a:off x="884428" y="2068519"/>
                <a:ext cx="1197337" cy="430887"/>
              </a:xfrm>
              <a:prstGeom prst="rect">
                <a:avLst/>
              </a:prstGeom>
              <a:grpFill/>
            </p:spPr>
            <p:txBody>
              <a:bodyPr wrap="none" rtlCol="0">
                <a:spAutoFit/>
              </a:bodyPr>
              <a:lstStyle/>
              <a:p>
                <a:r>
                  <a:rPr lang="en-US" sz="1500" b="1" dirty="0"/>
                  <a:t>Filtering</a:t>
                </a:r>
              </a:p>
            </p:txBody>
          </p:sp>
          <p:sp>
            <p:nvSpPr>
              <p:cNvPr id="34" name="TextBox 33"/>
              <p:cNvSpPr txBox="1"/>
              <p:nvPr/>
            </p:nvSpPr>
            <p:spPr>
              <a:xfrm>
                <a:off x="200847" y="2562263"/>
                <a:ext cx="1840675" cy="430887"/>
              </a:xfrm>
              <a:prstGeom prst="rect">
                <a:avLst/>
              </a:prstGeom>
              <a:grpFill/>
            </p:spPr>
            <p:txBody>
              <a:bodyPr wrap="none" rtlCol="0">
                <a:spAutoFit/>
              </a:bodyPr>
              <a:lstStyle/>
              <a:p>
                <a:r>
                  <a:rPr lang="en-US" sz="1500" b="1" dirty="0"/>
                  <a:t>Recommender</a:t>
                </a:r>
              </a:p>
            </p:txBody>
          </p:sp>
          <p:sp>
            <p:nvSpPr>
              <p:cNvPr id="35" name="TextBox 34"/>
              <p:cNvSpPr txBox="1"/>
              <p:nvPr/>
            </p:nvSpPr>
            <p:spPr>
              <a:xfrm>
                <a:off x="250698" y="3148459"/>
                <a:ext cx="1941131" cy="430887"/>
              </a:xfrm>
              <a:prstGeom prst="rect">
                <a:avLst/>
              </a:prstGeom>
              <a:grpFill/>
            </p:spPr>
            <p:txBody>
              <a:bodyPr wrap="none" rtlCol="0">
                <a:spAutoFit/>
              </a:bodyPr>
              <a:lstStyle/>
              <a:p>
                <a:r>
                  <a:rPr lang="en-US" sz="1500" b="1" dirty="0"/>
                  <a:t>Summarization</a:t>
                </a:r>
              </a:p>
            </p:txBody>
          </p:sp>
          <p:sp>
            <p:nvSpPr>
              <p:cNvPr id="36" name="TextBox 35"/>
              <p:cNvSpPr txBox="1"/>
              <p:nvPr/>
            </p:nvSpPr>
            <p:spPr>
              <a:xfrm>
                <a:off x="5086860" y="1604670"/>
                <a:ext cx="1400384" cy="430887"/>
              </a:xfrm>
              <a:prstGeom prst="rect">
                <a:avLst/>
              </a:prstGeom>
              <a:grpFill/>
            </p:spPr>
            <p:txBody>
              <a:bodyPr wrap="none" rtlCol="0">
                <a:spAutoFit/>
              </a:bodyPr>
              <a:lstStyle/>
              <a:p>
                <a:r>
                  <a:rPr lang="en-US" sz="1500" b="1" dirty="0"/>
                  <a:t>Clustering</a:t>
                </a:r>
              </a:p>
            </p:txBody>
          </p:sp>
          <p:sp>
            <p:nvSpPr>
              <p:cNvPr id="37" name="TextBox 36"/>
              <p:cNvSpPr txBox="1"/>
              <p:nvPr/>
            </p:nvSpPr>
            <p:spPr>
              <a:xfrm>
                <a:off x="7060329" y="1589499"/>
                <a:ext cx="1868461" cy="430887"/>
              </a:xfrm>
              <a:prstGeom prst="rect">
                <a:avLst/>
              </a:prstGeom>
              <a:grpFill/>
            </p:spPr>
            <p:txBody>
              <a:bodyPr wrap="none" rtlCol="0">
                <a:spAutoFit/>
              </a:bodyPr>
              <a:lstStyle/>
              <a:p>
                <a:r>
                  <a:rPr lang="en-US" sz="1500" b="1" dirty="0"/>
                  <a:t>Categorization</a:t>
                </a:r>
              </a:p>
            </p:txBody>
          </p:sp>
          <p:sp>
            <p:nvSpPr>
              <p:cNvPr id="38" name="TextBox 37"/>
              <p:cNvSpPr txBox="1"/>
              <p:nvPr/>
            </p:nvSpPr>
            <p:spPr>
              <a:xfrm>
                <a:off x="7356789" y="2119855"/>
                <a:ext cx="1682512" cy="430887"/>
              </a:xfrm>
              <a:prstGeom prst="rect">
                <a:avLst/>
              </a:prstGeom>
              <a:grpFill/>
            </p:spPr>
            <p:txBody>
              <a:bodyPr wrap="none" rtlCol="0">
                <a:spAutoFit/>
              </a:bodyPr>
              <a:lstStyle/>
              <a:p>
                <a:r>
                  <a:rPr lang="en-US" sz="1500" b="1" dirty="0"/>
                  <a:t>Topic mining</a:t>
                </a:r>
              </a:p>
            </p:txBody>
          </p:sp>
          <p:sp>
            <p:nvSpPr>
              <p:cNvPr id="39" name="TextBox 38"/>
              <p:cNvSpPr txBox="1"/>
              <p:nvPr/>
            </p:nvSpPr>
            <p:spPr>
              <a:xfrm>
                <a:off x="7278690" y="2604536"/>
                <a:ext cx="1357636" cy="430887"/>
              </a:xfrm>
              <a:prstGeom prst="rect">
                <a:avLst/>
              </a:prstGeom>
              <a:grpFill/>
            </p:spPr>
            <p:txBody>
              <a:bodyPr wrap="none" rtlCol="0">
                <a:spAutoFit/>
              </a:bodyPr>
              <a:lstStyle/>
              <a:p>
                <a:r>
                  <a:rPr lang="en-US" sz="1500" b="1" dirty="0"/>
                  <a:t>Sentiment</a:t>
                </a:r>
              </a:p>
            </p:txBody>
          </p:sp>
          <p:sp>
            <p:nvSpPr>
              <p:cNvPr id="40" name="TextBox 39"/>
              <p:cNvSpPr txBox="1"/>
              <p:nvPr/>
            </p:nvSpPr>
            <p:spPr>
              <a:xfrm>
                <a:off x="2234895" y="3407697"/>
                <a:ext cx="823303" cy="430887"/>
              </a:xfrm>
              <a:prstGeom prst="rect">
                <a:avLst/>
              </a:prstGeom>
              <a:grpFill/>
            </p:spPr>
            <p:txBody>
              <a:bodyPr wrap="none" rtlCol="0">
                <a:spAutoFit/>
              </a:bodyPr>
              <a:lstStyle/>
              <a:p>
                <a:r>
                  <a:rPr lang="en-US" sz="1500" b="1" dirty="0"/>
                  <a:t>… …</a:t>
                </a:r>
              </a:p>
            </p:txBody>
          </p:sp>
          <p:sp>
            <p:nvSpPr>
              <p:cNvPr id="41" name="TextBox 40"/>
              <p:cNvSpPr txBox="1"/>
              <p:nvPr/>
            </p:nvSpPr>
            <p:spPr>
              <a:xfrm>
                <a:off x="7511089" y="3087831"/>
                <a:ext cx="1378668" cy="430887"/>
              </a:xfrm>
              <a:prstGeom prst="rect">
                <a:avLst/>
              </a:prstGeom>
              <a:grpFill/>
            </p:spPr>
            <p:txBody>
              <a:bodyPr wrap="none" rtlCol="0">
                <a:spAutoFit/>
              </a:bodyPr>
              <a:lstStyle/>
              <a:p>
                <a:r>
                  <a:rPr lang="en-US" sz="1500" b="1" dirty="0"/>
                  <a:t>Prediction</a:t>
                </a:r>
              </a:p>
            </p:txBody>
          </p:sp>
          <p:sp>
            <p:nvSpPr>
              <p:cNvPr id="42" name="TextBox 41"/>
              <p:cNvSpPr txBox="1"/>
              <p:nvPr/>
            </p:nvSpPr>
            <p:spPr>
              <a:xfrm>
                <a:off x="6664205" y="3428603"/>
                <a:ext cx="823303" cy="430887"/>
              </a:xfrm>
              <a:prstGeom prst="rect">
                <a:avLst/>
              </a:prstGeom>
              <a:grpFill/>
            </p:spPr>
            <p:txBody>
              <a:bodyPr wrap="none" rtlCol="0">
                <a:spAutoFit/>
              </a:bodyPr>
              <a:lstStyle/>
              <a:p>
                <a:r>
                  <a:rPr lang="en-US" sz="1500" b="1" dirty="0"/>
                  <a:t>… …</a:t>
                </a:r>
              </a:p>
            </p:txBody>
          </p:sp>
        </p:grpSp>
        <p:grpSp>
          <p:nvGrpSpPr>
            <p:cNvPr id="5" name="Group 4"/>
            <p:cNvGrpSpPr/>
            <p:nvPr/>
          </p:nvGrpSpPr>
          <p:grpSpPr>
            <a:xfrm>
              <a:off x="9906000" y="1589499"/>
              <a:ext cx="2036860" cy="2764641"/>
              <a:chOff x="9906000" y="1589499"/>
              <a:chExt cx="2036860" cy="2764641"/>
            </a:xfrm>
            <a:solidFill>
              <a:schemeClr val="bg1">
                <a:lumMod val="95000"/>
              </a:schemeClr>
            </a:solidFill>
          </p:grpSpPr>
          <p:sp>
            <p:nvSpPr>
              <p:cNvPr id="43" name="TextBox 42"/>
              <p:cNvSpPr txBox="1"/>
              <p:nvPr/>
            </p:nvSpPr>
            <p:spPr>
              <a:xfrm>
                <a:off x="9906000" y="1589499"/>
                <a:ext cx="1936856" cy="430887"/>
              </a:xfrm>
              <a:prstGeom prst="rect">
                <a:avLst/>
              </a:prstGeom>
              <a:grpFill/>
            </p:spPr>
            <p:txBody>
              <a:bodyPr wrap="none" rtlCol="0">
                <a:spAutoFit/>
              </a:bodyPr>
              <a:lstStyle/>
              <a:p>
                <a:r>
                  <a:rPr lang="en-US" sz="1500" b="1" dirty="0"/>
                  <a:t>Medical/Health</a:t>
                </a:r>
              </a:p>
            </p:txBody>
          </p:sp>
          <p:sp>
            <p:nvSpPr>
              <p:cNvPr id="44" name="TextBox 43"/>
              <p:cNvSpPr txBox="1"/>
              <p:nvPr/>
            </p:nvSpPr>
            <p:spPr>
              <a:xfrm>
                <a:off x="10246649" y="2483419"/>
                <a:ext cx="1372599" cy="430887"/>
              </a:xfrm>
              <a:prstGeom prst="rect">
                <a:avLst/>
              </a:prstGeom>
              <a:grpFill/>
            </p:spPr>
            <p:txBody>
              <a:bodyPr wrap="none" rtlCol="0">
                <a:spAutoFit/>
              </a:bodyPr>
              <a:lstStyle/>
              <a:p>
                <a:r>
                  <a:rPr lang="en-US" sz="1500" b="1" dirty="0"/>
                  <a:t>Education</a:t>
                </a:r>
              </a:p>
            </p:txBody>
          </p:sp>
          <p:sp>
            <p:nvSpPr>
              <p:cNvPr id="45" name="TextBox 44"/>
              <p:cNvSpPr txBox="1"/>
              <p:nvPr/>
            </p:nvSpPr>
            <p:spPr>
              <a:xfrm>
                <a:off x="10343023" y="2013106"/>
                <a:ext cx="1156727" cy="430887"/>
              </a:xfrm>
              <a:prstGeom prst="rect">
                <a:avLst/>
              </a:prstGeom>
              <a:grpFill/>
            </p:spPr>
            <p:txBody>
              <a:bodyPr wrap="none" rtlCol="0">
                <a:spAutoFit/>
              </a:bodyPr>
              <a:lstStyle/>
              <a:p>
                <a:r>
                  <a:rPr lang="en-US" sz="1500" b="1" dirty="0"/>
                  <a:t>Security</a:t>
                </a:r>
              </a:p>
            </p:txBody>
          </p:sp>
          <p:sp>
            <p:nvSpPr>
              <p:cNvPr id="46" name="TextBox 45"/>
              <p:cNvSpPr txBox="1"/>
              <p:nvPr/>
            </p:nvSpPr>
            <p:spPr>
              <a:xfrm>
                <a:off x="10009437" y="2937677"/>
                <a:ext cx="1188788" cy="430887"/>
              </a:xfrm>
              <a:prstGeom prst="rect">
                <a:avLst/>
              </a:prstGeom>
              <a:grpFill/>
            </p:spPr>
            <p:txBody>
              <a:bodyPr wrap="none" rtlCol="0">
                <a:spAutoFit/>
              </a:bodyPr>
              <a:lstStyle/>
              <a:p>
                <a:r>
                  <a:rPr lang="en-US" sz="1500" b="1" dirty="0"/>
                  <a:t>Business</a:t>
                </a:r>
              </a:p>
            </p:txBody>
          </p:sp>
          <p:sp>
            <p:nvSpPr>
              <p:cNvPr id="47" name="TextBox 46"/>
              <p:cNvSpPr txBox="1"/>
              <p:nvPr/>
            </p:nvSpPr>
            <p:spPr>
              <a:xfrm>
                <a:off x="10281721" y="3403553"/>
                <a:ext cx="1661139" cy="430887"/>
              </a:xfrm>
              <a:prstGeom prst="rect">
                <a:avLst/>
              </a:prstGeom>
              <a:grpFill/>
            </p:spPr>
            <p:txBody>
              <a:bodyPr wrap="none" rtlCol="0">
                <a:spAutoFit/>
              </a:bodyPr>
              <a:lstStyle/>
              <a:p>
                <a:r>
                  <a:rPr lang="en-US" sz="1500" b="1" dirty="0"/>
                  <a:t>Social Media</a:t>
                </a:r>
              </a:p>
            </p:txBody>
          </p:sp>
          <p:sp>
            <p:nvSpPr>
              <p:cNvPr id="48" name="TextBox 47"/>
              <p:cNvSpPr txBox="1"/>
              <p:nvPr/>
            </p:nvSpPr>
            <p:spPr>
              <a:xfrm>
                <a:off x="10798275" y="3923253"/>
                <a:ext cx="823303" cy="430887"/>
              </a:xfrm>
              <a:prstGeom prst="rect">
                <a:avLst/>
              </a:prstGeom>
              <a:grpFill/>
            </p:spPr>
            <p:txBody>
              <a:bodyPr wrap="none" rtlCol="0">
                <a:spAutoFit/>
              </a:bodyPr>
              <a:lstStyle/>
              <a:p>
                <a:r>
                  <a:rPr lang="en-US" sz="1500" b="1" dirty="0"/>
                  <a:t>… …</a:t>
                </a:r>
              </a:p>
            </p:txBody>
          </p:sp>
        </p:grpSp>
      </p:grpSp>
      <p:sp>
        <p:nvSpPr>
          <p:cNvPr id="50" name="Date Placeholder 5"/>
          <p:cNvSpPr>
            <a:spLocks noGrp="1"/>
          </p:cNvSpPr>
          <p:nvPr>
            <p:ph type="dt" sz="half" idx="10"/>
          </p:nvPr>
        </p:nvSpPr>
        <p:spPr>
          <a:xfrm>
            <a:off x="457200" y="6477000"/>
            <a:ext cx="3124200" cy="198437"/>
          </a:xfrm>
        </p:spPr>
        <p:txBody>
          <a:bodyPr/>
          <a:lstStyle/>
          <a:p>
            <a:pPr eaLnBrk="1" hangingPunct="1"/>
            <a:r>
              <a:rPr lang="en-US" altLang="zh-CN" dirty="0"/>
              <a:t>From </a:t>
            </a:r>
            <a:r>
              <a:rPr lang="en-US" altLang="zh-CN" dirty="0" err="1"/>
              <a:t>Chengxiang</a:t>
            </a:r>
            <a:r>
              <a:rPr lang="en-US" altLang="zh-CN" dirty="0"/>
              <a:t> </a:t>
            </a:r>
            <a:r>
              <a:rPr lang="en-US" altLang="zh-CN" dirty="0" err="1"/>
              <a:t>Zhai</a:t>
            </a:r>
            <a:endParaRPr lang="zh-CN" altLang="en-US" dirty="0"/>
          </a:p>
        </p:txBody>
      </p:sp>
    </p:spTree>
    <p:extLst>
      <p:ext uri="{BB962C8B-B14F-4D97-AF65-F5344CB8AC3E}">
        <p14:creationId xmlns:p14="http://schemas.microsoft.com/office/powerpoint/2010/main" val="21947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bwMode="auto">
          <a:xfrm>
            <a:off x="180975" y="5067300"/>
            <a:ext cx="9144000"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19" name="上箭头 18"/>
          <p:cNvSpPr/>
          <p:nvPr/>
        </p:nvSpPr>
        <p:spPr bwMode="auto">
          <a:xfrm>
            <a:off x="6336706" y="4779208"/>
            <a:ext cx="288032" cy="432048"/>
          </a:xfrm>
          <a:prstGeom prst="up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defRPr/>
            </a:pPr>
            <a:endParaRPr lang="zh-CN" altLang="en-US">
              <a:solidFill>
                <a:srgbClr val="000000"/>
              </a:solidFill>
              <a:latin typeface="Arial" pitchFamily="34" charset="0"/>
            </a:endParaRPr>
          </a:p>
        </p:txBody>
      </p:sp>
      <p:sp>
        <p:nvSpPr>
          <p:cNvPr id="18" name="上箭头 17"/>
          <p:cNvSpPr/>
          <p:nvPr/>
        </p:nvSpPr>
        <p:spPr bwMode="auto">
          <a:xfrm>
            <a:off x="2664296" y="4779208"/>
            <a:ext cx="288032" cy="432048"/>
          </a:xfrm>
          <a:prstGeom prst="up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defRPr/>
            </a:pPr>
            <a:endParaRPr lang="zh-CN" altLang="en-US">
              <a:solidFill>
                <a:srgbClr val="000000"/>
              </a:solidFill>
              <a:latin typeface="Arial" pitchFamily="34" charset="0"/>
            </a:endParaRPr>
          </a:p>
        </p:txBody>
      </p:sp>
      <p:sp>
        <p:nvSpPr>
          <p:cNvPr id="86019" name="Rectangle 20"/>
          <p:cNvSpPr>
            <a:spLocks noChangeArrowheads="1"/>
          </p:cNvSpPr>
          <p:nvPr/>
        </p:nvSpPr>
        <p:spPr bwMode="auto">
          <a:xfrm>
            <a:off x="307975" y="1484313"/>
            <a:ext cx="8656638" cy="262255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marL="0" lvl="1">
              <a:lnSpc>
                <a:spcPct val="125000"/>
              </a:lnSpc>
              <a:buFontTx/>
              <a:buBlip>
                <a:blip r:embed="rId3"/>
              </a:buBlip>
              <a:defRPr/>
            </a:pPr>
            <a:r>
              <a:rPr lang="zh-CN" altLang="en-US" sz="1700" b="1" dirty="0">
                <a:solidFill>
                  <a:srgbClr val="FFFFFF"/>
                </a:solidFill>
                <a:latin typeface="微软雅黑" pitchFamily="34" charset="-122"/>
                <a:ea typeface="微软雅黑" pitchFamily="34" charset="-122"/>
                <a:sym typeface="Arial" pitchFamily="34" charset="0"/>
              </a:rPr>
              <a:t>网络空间是人类通过网络角色、依托信息通信技术系统来进行广义信号交互的人造活动空间。</a:t>
            </a:r>
            <a:r>
              <a:rPr lang="zh-CN" altLang="en-US" sz="1700" b="1" dirty="0">
                <a:solidFill>
                  <a:srgbClr val="FFFF00"/>
                </a:solidFill>
                <a:latin typeface="微软雅黑" pitchFamily="34" charset="-122"/>
                <a:ea typeface="微软雅黑" pitchFamily="34" charset="-122"/>
                <a:sym typeface="Arial" pitchFamily="34" charset="0"/>
              </a:rPr>
              <a:t>网络角色</a:t>
            </a:r>
            <a:r>
              <a:rPr lang="zh-CN" altLang="en-US" sz="1700" b="1" dirty="0">
                <a:solidFill>
                  <a:srgbClr val="FFFFFF"/>
                </a:solidFill>
                <a:latin typeface="微软雅黑" pitchFamily="34" charset="-122"/>
                <a:ea typeface="微软雅黑" pitchFamily="34" charset="-122"/>
                <a:sym typeface="Arial" pitchFamily="34" charset="0"/>
              </a:rPr>
              <a:t>是指产生、传输广义信号的主体，背后反映的是人类的意志；</a:t>
            </a:r>
            <a:r>
              <a:rPr lang="zh-CN" altLang="en-US" sz="1700" b="1" dirty="0">
                <a:solidFill>
                  <a:srgbClr val="FFFF00"/>
                </a:solidFill>
                <a:latin typeface="微软雅黑" pitchFamily="34" charset="-122"/>
                <a:ea typeface="微软雅黑" pitchFamily="34" charset="-122"/>
                <a:sym typeface="Arial" pitchFamily="34" charset="0"/>
              </a:rPr>
              <a:t>信息通信技术系统</a:t>
            </a:r>
            <a:r>
              <a:rPr lang="zh-CN" altLang="en-US" sz="1700" b="1" dirty="0">
                <a:solidFill>
                  <a:srgbClr val="FFFFFF"/>
                </a:solidFill>
                <a:latin typeface="微软雅黑" pitchFamily="34" charset="-122"/>
                <a:ea typeface="微软雅黑" pitchFamily="34" charset="-122"/>
                <a:sym typeface="Arial" pitchFamily="34" charset="0"/>
              </a:rPr>
              <a:t>是指各类互联网、电信网、无线网、广电网、物联网、传感网、工控网、数字物理系统（</a:t>
            </a:r>
            <a:r>
              <a:rPr lang="en-US" altLang="zh-CN" sz="1700" b="1" dirty="0">
                <a:solidFill>
                  <a:srgbClr val="FFFFFF"/>
                </a:solidFill>
                <a:latin typeface="微软雅黑" pitchFamily="34" charset="-122"/>
                <a:ea typeface="微软雅黑" pitchFamily="34" charset="-122"/>
                <a:sym typeface="Arial" pitchFamily="34" charset="0"/>
              </a:rPr>
              <a:t>CPS</a:t>
            </a:r>
            <a:r>
              <a:rPr lang="zh-CN" altLang="en-US" sz="1700" b="1" dirty="0">
                <a:solidFill>
                  <a:srgbClr val="FFFFFF"/>
                </a:solidFill>
                <a:latin typeface="微软雅黑" pitchFamily="34" charset="-122"/>
                <a:ea typeface="微软雅黑" pitchFamily="34" charset="-122"/>
                <a:sym typeface="Arial" pitchFamily="34" charset="0"/>
              </a:rPr>
              <a:t>）、在线社交网络、计算系统、通信系统、控制系统等光电磁或数字信息处理设施；</a:t>
            </a:r>
            <a:r>
              <a:rPr lang="zh-CN" altLang="en-US" sz="1700" b="1" dirty="0">
                <a:solidFill>
                  <a:srgbClr val="FFFF00"/>
                </a:solidFill>
                <a:latin typeface="微软雅黑" pitchFamily="34" charset="-122"/>
                <a:ea typeface="微软雅黑" pitchFamily="34" charset="-122"/>
                <a:sym typeface="Arial" pitchFamily="34" charset="0"/>
              </a:rPr>
              <a:t>广义信号</a:t>
            </a:r>
            <a:r>
              <a:rPr lang="zh-CN" altLang="en-US" sz="1700" b="1" dirty="0">
                <a:solidFill>
                  <a:srgbClr val="FFFFFF"/>
                </a:solidFill>
                <a:latin typeface="微软雅黑" pitchFamily="34" charset="-122"/>
                <a:ea typeface="微软雅黑" pitchFamily="34" charset="-122"/>
                <a:sym typeface="Arial" pitchFamily="34" charset="0"/>
              </a:rPr>
              <a:t>是指用光、量子、电磁等形式来记载、表达的特定信息，且其可以在信息通信技术系统中进行存储、处理、传输、展示；</a:t>
            </a:r>
            <a:r>
              <a:rPr lang="zh-CN" altLang="en-US" sz="1700" b="1" dirty="0">
                <a:solidFill>
                  <a:srgbClr val="FFFF00"/>
                </a:solidFill>
                <a:latin typeface="微软雅黑" pitchFamily="34" charset="-122"/>
                <a:ea typeface="微软雅黑" pitchFamily="34" charset="-122"/>
                <a:sym typeface="Arial" pitchFamily="34" charset="0"/>
              </a:rPr>
              <a:t>活动</a:t>
            </a:r>
            <a:r>
              <a:rPr lang="zh-CN" altLang="en-US" sz="1700" b="1" dirty="0">
                <a:solidFill>
                  <a:srgbClr val="FFFFFF"/>
                </a:solidFill>
                <a:latin typeface="微软雅黑" pitchFamily="34" charset="-122"/>
                <a:ea typeface="微软雅黑" pitchFamily="34" charset="-122"/>
                <a:sym typeface="Arial" pitchFamily="34" charset="0"/>
              </a:rPr>
              <a:t>是指用户借助广义信号、以信息通信技术的手段、达到产生信息、传播数据、修改状态等表达人类意志的行为，统称为信息通信技术活动。</a:t>
            </a:r>
            <a:endParaRPr lang="en-US" altLang="zh-CN" sz="1700" b="1" dirty="0">
              <a:solidFill>
                <a:srgbClr val="FFFFFF"/>
              </a:solidFill>
              <a:latin typeface="微软雅黑" pitchFamily="34" charset="-122"/>
              <a:ea typeface="微软雅黑" pitchFamily="34" charset="-122"/>
              <a:sym typeface="Arial" pitchFamily="34" charset="0"/>
            </a:endParaRPr>
          </a:p>
        </p:txBody>
      </p:sp>
      <p:sp>
        <p:nvSpPr>
          <p:cNvPr id="5" name="AutoShape 19"/>
          <p:cNvSpPr>
            <a:spLocks noChangeArrowheads="1"/>
          </p:cNvSpPr>
          <p:nvPr/>
        </p:nvSpPr>
        <p:spPr bwMode="auto">
          <a:xfrm>
            <a:off x="1657350" y="5140325"/>
            <a:ext cx="2519363" cy="647700"/>
          </a:xfrm>
          <a:prstGeom prst="cube">
            <a:avLst>
              <a:gd name="adj" fmla="val 25000"/>
            </a:avLst>
          </a:prstGeom>
          <a:solidFill>
            <a:srgbClr val="000080"/>
          </a:solidFill>
          <a:ln w="9525">
            <a:noFill/>
            <a:miter lim="800000"/>
            <a:headEnd/>
            <a:tailEnd/>
          </a:ln>
          <a:effectLst>
            <a:outerShdw dist="35921" dir="2700000" algn="ctr" rotWithShape="0">
              <a:srgbClr val="868686"/>
            </a:outerShdw>
          </a:effectLst>
        </p:spPr>
        <p:txBody>
          <a:bodyPr wrap="none" anchor="ctr"/>
          <a:lstStyle/>
          <a:p>
            <a:pPr algn="ctr">
              <a:defRPr/>
            </a:pPr>
            <a:r>
              <a:rPr lang="zh-CN" altLang="en-US" b="1" dirty="0">
                <a:solidFill>
                  <a:srgbClr val="FFFFFF"/>
                </a:solidFill>
                <a:effectLst>
                  <a:outerShdw blurRad="38100" dist="38100" dir="2700000" algn="tl">
                    <a:srgbClr val="000000">
                      <a:alpha val="43137"/>
                    </a:srgbClr>
                  </a:outerShdw>
                </a:effectLst>
                <a:latin typeface="楷体_GB2312" pitchFamily="49" charset="-122"/>
                <a:ea typeface="楷体_GB2312" pitchFamily="49" charset="-122"/>
              </a:rPr>
              <a:t>公共环境</a:t>
            </a:r>
          </a:p>
        </p:txBody>
      </p:sp>
      <p:sp>
        <p:nvSpPr>
          <p:cNvPr id="30731" name="AutoShape 5" descr="http://t1.baidu.com/it/u=245966191,434040785&amp;fm=23&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solidFill>
                <a:srgbClr val="000000"/>
              </a:solidFill>
            </a:endParaRPr>
          </a:p>
        </p:txBody>
      </p:sp>
      <p:pic>
        <p:nvPicPr>
          <p:cNvPr id="56327" name="Picture 7" descr="C:\Users\SnifferPro\Desktop\cyber-security.jpg"/>
          <p:cNvPicPr>
            <a:picLocks noChangeAspect="1" noChangeArrowheads="1"/>
          </p:cNvPicPr>
          <p:nvPr/>
        </p:nvPicPr>
        <p:blipFill>
          <a:blip r:embed="rId4" cstate="print"/>
          <a:srcRect/>
          <a:stretch>
            <a:fillRect/>
          </a:stretch>
        </p:blipFill>
        <p:spPr bwMode="auto">
          <a:xfrm>
            <a:off x="4032380" y="5787320"/>
            <a:ext cx="1080197" cy="810368"/>
          </a:xfrm>
          <a:prstGeom prst="roundRect">
            <a:avLst>
              <a:gd name="adj" fmla="val 729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矩形 8"/>
          <p:cNvSpPr/>
          <p:nvPr/>
        </p:nvSpPr>
        <p:spPr>
          <a:xfrm>
            <a:off x="3895725" y="6557963"/>
            <a:ext cx="1217613" cy="400050"/>
          </a:xfrm>
          <a:prstGeom prst="rect">
            <a:avLst/>
          </a:prstGeom>
        </p:spPr>
        <p:txBody>
          <a:bodyPr wrap="none">
            <a:spAutoFit/>
          </a:bodyPr>
          <a:lstStyle/>
          <a:p>
            <a:pPr>
              <a:defRPr/>
            </a:pPr>
            <a:r>
              <a:rPr lang="zh-CN" altLang="en-US" sz="2000" b="1" dirty="0">
                <a:solidFill>
                  <a:srgbClr val="000000"/>
                </a:solidFill>
                <a:effectLst>
                  <a:outerShdw blurRad="38100" dist="38100" dir="2700000" algn="tl">
                    <a:srgbClr val="000000">
                      <a:alpha val="43137"/>
                    </a:srgbClr>
                  </a:outerShdw>
                </a:effectLst>
                <a:latin typeface="楷体_GB2312" pitchFamily="49" charset="-122"/>
                <a:ea typeface="楷体_GB2312" pitchFamily="49" charset="-122"/>
              </a:rPr>
              <a:t>网络空间</a:t>
            </a:r>
          </a:p>
        </p:txBody>
      </p:sp>
      <p:sp>
        <p:nvSpPr>
          <p:cNvPr id="10" name="AutoShape 19"/>
          <p:cNvSpPr>
            <a:spLocks noChangeArrowheads="1"/>
          </p:cNvSpPr>
          <p:nvPr/>
        </p:nvSpPr>
        <p:spPr bwMode="auto">
          <a:xfrm>
            <a:off x="5329238" y="5140325"/>
            <a:ext cx="2519362" cy="647700"/>
          </a:xfrm>
          <a:prstGeom prst="cube">
            <a:avLst>
              <a:gd name="adj" fmla="val 25000"/>
            </a:avLst>
          </a:prstGeom>
          <a:solidFill>
            <a:srgbClr val="000080"/>
          </a:solidFill>
          <a:ln w="9525">
            <a:noFill/>
            <a:miter lim="800000"/>
            <a:headEnd/>
            <a:tailEnd/>
          </a:ln>
          <a:effectLst>
            <a:outerShdw dist="35921" dir="2700000" algn="ctr" rotWithShape="0">
              <a:srgbClr val="868686"/>
            </a:outerShdw>
          </a:effectLst>
        </p:spPr>
        <p:txBody>
          <a:bodyPr wrap="none" anchor="ctr"/>
          <a:lstStyle/>
          <a:p>
            <a:pPr algn="ctr">
              <a:defRPr/>
            </a:pPr>
            <a:r>
              <a:rPr lang="zh-CN" altLang="en-US" b="1" dirty="0">
                <a:solidFill>
                  <a:srgbClr val="FFFFFF"/>
                </a:solidFill>
                <a:effectLst>
                  <a:outerShdw blurRad="38100" dist="38100" dir="2700000" algn="tl">
                    <a:srgbClr val="000000">
                      <a:alpha val="43137"/>
                    </a:srgbClr>
                  </a:outerShdw>
                </a:effectLst>
                <a:latin typeface="楷体_GB2312" pitchFamily="49" charset="-122"/>
                <a:ea typeface="楷体_GB2312" pitchFamily="49" charset="-122"/>
              </a:rPr>
              <a:t>数字化活动</a:t>
            </a:r>
          </a:p>
        </p:txBody>
      </p:sp>
      <p:cxnSp>
        <p:nvCxnSpPr>
          <p:cNvPr id="12" name="肘形连接符 11"/>
          <p:cNvCxnSpPr>
            <a:stCxn id="5" idx="3"/>
            <a:endCxn id="56327" idx="1"/>
          </p:cNvCxnSpPr>
          <p:nvPr/>
        </p:nvCxnSpPr>
        <p:spPr bwMode="auto">
          <a:xfrm rot="16200000" flipH="1">
            <a:off x="3231356" y="5391944"/>
            <a:ext cx="404813" cy="1196975"/>
          </a:xfrm>
          <a:prstGeom prst="bentConnector2">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14" name="肘形连接符 11"/>
          <p:cNvCxnSpPr>
            <a:stCxn id="10" idx="3"/>
            <a:endCxn id="56327" idx="3"/>
          </p:cNvCxnSpPr>
          <p:nvPr/>
        </p:nvCxnSpPr>
        <p:spPr bwMode="auto">
          <a:xfrm rot="5400000">
            <a:off x="5608637" y="5292726"/>
            <a:ext cx="404813" cy="1395412"/>
          </a:xfrm>
          <a:prstGeom prst="bentConnector2">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23" name="椭圆 22"/>
          <p:cNvSpPr/>
          <p:nvPr/>
        </p:nvSpPr>
        <p:spPr bwMode="auto">
          <a:xfrm>
            <a:off x="936625" y="4132263"/>
            <a:ext cx="3671888" cy="647700"/>
          </a:xfrm>
          <a:prstGeom prst="ellipse">
            <a:avLst/>
          </a:prstGeom>
          <a:gradFill rotWithShape="1">
            <a:gsLst>
              <a:gs pos="0">
                <a:srgbClr val="3333FF"/>
              </a:gs>
              <a:gs pos="50000">
                <a:srgbClr val="3333FF">
                  <a:gamma/>
                  <a:shade val="46275"/>
                  <a:invGamma/>
                </a:srgbClr>
              </a:gs>
              <a:gs pos="100000">
                <a:srgbClr val="3333FF"/>
              </a:gs>
            </a:gsLst>
            <a:lin ang="5400000" scaled="1"/>
          </a:gradFill>
          <a:ln w="9525" algn="ctr">
            <a:noFill/>
            <a:miter lim="800000"/>
            <a:headEnd/>
            <a:tailEnd/>
          </a:ln>
          <a:effectLst>
            <a:outerShdw dist="35921" dir="2700000" algn="ctr" rotWithShape="0">
              <a:schemeClr val="bg2"/>
            </a:outerShdw>
          </a:effectLst>
        </p:spPr>
        <p:txBody>
          <a:bodyPr lIns="36000" tIns="36000" rIns="36000" bIns="36000" anchor="ctr"/>
          <a:lstStyle/>
          <a:p>
            <a:pPr algn="ctr">
              <a:defRPr/>
            </a:pPr>
            <a:r>
              <a:rPr lang="zh-CN" altLang="en-US" sz="2000" b="1" dirty="0">
                <a:solidFill>
                  <a:srgbClr val="FFFFFF"/>
                </a:solidFill>
                <a:effectLst>
                  <a:outerShdw blurRad="38100" dist="38100" dir="2700000" algn="tl">
                    <a:srgbClr val="000000">
                      <a:alpha val="43137"/>
                    </a:srgbClr>
                  </a:outerShdw>
                </a:effectLst>
                <a:ea typeface="楷体_GB2312" pitchFamily="49" charset="-122"/>
              </a:rPr>
              <a:t>信息通信基础设施</a:t>
            </a:r>
            <a:endParaRPr lang="en-US" altLang="zh-CN" sz="2000" b="1" dirty="0">
              <a:solidFill>
                <a:srgbClr val="FFFFFF"/>
              </a:solidFill>
              <a:effectLst>
                <a:outerShdw blurRad="38100" dist="38100" dir="2700000" algn="tl">
                  <a:srgbClr val="000000">
                    <a:alpha val="43137"/>
                  </a:srgbClr>
                </a:outerShdw>
              </a:effectLst>
              <a:ea typeface="楷体_GB2312" pitchFamily="49" charset="-122"/>
            </a:endParaRPr>
          </a:p>
        </p:txBody>
      </p:sp>
      <p:sp>
        <p:nvSpPr>
          <p:cNvPr id="25" name="椭圆 24"/>
          <p:cNvSpPr/>
          <p:nvPr/>
        </p:nvSpPr>
        <p:spPr bwMode="auto">
          <a:xfrm>
            <a:off x="4576763" y="4132263"/>
            <a:ext cx="3924300" cy="647700"/>
          </a:xfrm>
          <a:prstGeom prst="ellipse">
            <a:avLst/>
          </a:prstGeom>
          <a:gradFill rotWithShape="1">
            <a:gsLst>
              <a:gs pos="0">
                <a:srgbClr val="339933"/>
              </a:gs>
              <a:gs pos="50000">
                <a:srgbClr val="339933">
                  <a:gamma/>
                  <a:shade val="46275"/>
                  <a:invGamma/>
                </a:srgbClr>
              </a:gs>
              <a:gs pos="100000">
                <a:srgbClr val="339933"/>
              </a:gs>
            </a:gsLst>
            <a:lin ang="5400000" scaled="1"/>
          </a:gradFill>
          <a:ln w="9525" algn="ctr">
            <a:solidFill>
              <a:srgbClr val="000000"/>
            </a:solidFill>
            <a:miter lim="800000"/>
            <a:headEnd/>
            <a:tailEnd/>
          </a:ln>
          <a:effectLst>
            <a:outerShdw dist="35921" dir="2700000" algn="ctr" rotWithShape="0">
              <a:srgbClr val="669999"/>
            </a:outerShdw>
          </a:effectLst>
        </p:spPr>
        <p:txBody>
          <a:bodyPr lIns="36000" tIns="36000" rIns="36000" bIns="36000" anchor="ctr"/>
          <a:lstStyle/>
          <a:p>
            <a:pPr algn="ctr" fontAlgn="auto">
              <a:spcBef>
                <a:spcPts val="0"/>
              </a:spcBef>
              <a:spcAft>
                <a:spcPts val="0"/>
              </a:spcAft>
              <a:defRPr/>
            </a:pPr>
            <a:r>
              <a:rPr lang="zh-CN" altLang="en-US" sz="2000" b="1" kern="0" dirty="0">
                <a:solidFill>
                  <a:srgbClr val="FFFFFF"/>
                </a:solidFill>
                <a:effectLst>
                  <a:outerShdw blurRad="38100" dist="38100" dir="2700000" algn="tl">
                    <a:srgbClr val="000000"/>
                  </a:outerShdw>
                </a:effectLst>
                <a:ea typeface="楷体_GB2312" pitchFamily="49" charset="-122"/>
              </a:rPr>
              <a:t>网络角色、信号及活动</a:t>
            </a:r>
          </a:p>
        </p:txBody>
      </p:sp>
      <p:sp>
        <p:nvSpPr>
          <p:cNvPr id="28" name="矩形 27"/>
          <p:cNvSpPr/>
          <p:nvPr/>
        </p:nvSpPr>
        <p:spPr>
          <a:xfrm>
            <a:off x="358775" y="4500563"/>
            <a:ext cx="498475" cy="1754187"/>
          </a:xfrm>
          <a:prstGeom prst="rect">
            <a:avLst/>
          </a:prstGeom>
        </p:spPr>
        <p:txBody>
          <a:bodyPr>
            <a:spAutoFit/>
          </a:bodyPr>
          <a:lstStyle/>
          <a:p>
            <a:pPr>
              <a:defRPr/>
            </a:pPr>
            <a:r>
              <a:rPr lang="zh-CN" altLang="en-US" b="1" dirty="0">
                <a:solidFill>
                  <a:srgbClr val="000000"/>
                </a:solidFill>
                <a:effectLst>
                  <a:outerShdw blurRad="38100" dist="38100" dir="2700000" algn="tl">
                    <a:srgbClr val="000000">
                      <a:alpha val="43137"/>
                    </a:srgbClr>
                  </a:outerShdw>
                </a:effectLst>
                <a:latin typeface="黑体" pitchFamily="49" charset="-122"/>
                <a:ea typeface="黑体" pitchFamily="49" charset="-122"/>
              </a:rPr>
              <a:t>网络</a:t>
            </a:r>
            <a:endParaRPr lang="en-US" altLang="zh-CN" b="1" dirty="0">
              <a:solidFill>
                <a:srgbClr val="000000"/>
              </a:solidFill>
              <a:effectLst>
                <a:outerShdw blurRad="38100" dist="38100" dir="2700000" algn="tl">
                  <a:srgbClr val="000000">
                    <a:alpha val="43137"/>
                  </a:srgbClr>
                </a:outerShdw>
              </a:effectLst>
              <a:latin typeface="黑体" pitchFamily="49" charset="-122"/>
              <a:ea typeface="黑体" pitchFamily="49" charset="-122"/>
            </a:endParaRPr>
          </a:p>
          <a:p>
            <a:pPr>
              <a:defRPr/>
            </a:pPr>
            <a:r>
              <a:rPr lang="zh-CN" altLang="en-US" b="1" dirty="0">
                <a:solidFill>
                  <a:srgbClr val="000000"/>
                </a:solidFill>
                <a:effectLst>
                  <a:outerShdw blurRad="38100" dist="38100" dir="2700000" algn="tl">
                    <a:srgbClr val="000000">
                      <a:alpha val="43137"/>
                    </a:srgbClr>
                  </a:outerShdw>
                </a:effectLst>
                <a:latin typeface="黑体" pitchFamily="49" charset="-122"/>
                <a:ea typeface="黑体" pitchFamily="49" charset="-122"/>
              </a:rPr>
              <a:t>空间</a:t>
            </a:r>
            <a:endParaRPr lang="en-US" altLang="zh-CN" b="1" dirty="0">
              <a:solidFill>
                <a:srgbClr val="000000"/>
              </a:solidFill>
              <a:effectLst>
                <a:outerShdw blurRad="38100" dist="38100" dir="2700000" algn="tl">
                  <a:srgbClr val="000000">
                    <a:alpha val="43137"/>
                  </a:srgbClr>
                </a:outerShdw>
              </a:effectLst>
              <a:latin typeface="黑体" pitchFamily="49" charset="-122"/>
              <a:ea typeface="黑体" pitchFamily="49" charset="-122"/>
            </a:endParaRPr>
          </a:p>
          <a:p>
            <a:pPr>
              <a:defRPr/>
            </a:pPr>
            <a:r>
              <a:rPr lang="zh-CN" altLang="en-US" b="1" dirty="0">
                <a:solidFill>
                  <a:srgbClr val="000000"/>
                </a:solidFill>
                <a:effectLst>
                  <a:outerShdw blurRad="38100" dist="38100" dir="2700000" algn="tl">
                    <a:srgbClr val="000000">
                      <a:alpha val="43137"/>
                    </a:srgbClr>
                  </a:outerShdw>
                </a:effectLst>
                <a:latin typeface="黑体" pitchFamily="49" charset="-122"/>
                <a:ea typeface="黑体" pitchFamily="49" charset="-122"/>
              </a:rPr>
              <a:t>解读</a:t>
            </a:r>
          </a:p>
        </p:txBody>
      </p:sp>
      <p:sp>
        <p:nvSpPr>
          <p:cNvPr id="30740" name="标题 5"/>
          <p:cNvSpPr>
            <a:spLocks noGrp="1"/>
          </p:cNvSpPr>
          <p:nvPr/>
        </p:nvSpPr>
        <p:spPr bwMode="auto">
          <a:xfrm>
            <a:off x="468313" y="549275"/>
            <a:ext cx="82296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600">
                <a:solidFill>
                  <a:srgbClr val="000000"/>
                </a:solidFill>
                <a:latin typeface="微软雅黑" panose="020B0503020204020204" pitchFamily="34" charset="-122"/>
                <a:ea typeface="微软雅黑" panose="020B0503020204020204" pitchFamily="34" charset="-122"/>
              </a:rPr>
              <a:t>信息检索与网络空间安全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p:cNvSpPr>
          <p:nvPr/>
        </p:nvSpPr>
        <p:spPr bwMode="auto">
          <a:xfrm>
            <a:off x="6229350" y="3170238"/>
            <a:ext cx="1709738" cy="609600"/>
          </a:xfrm>
          <a:prstGeom prst="accentCallout1">
            <a:avLst>
              <a:gd name="adj1" fmla="val 18750"/>
              <a:gd name="adj2" fmla="val -4458"/>
              <a:gd name="adj3" fmla="val 50523"/>
              <a:gd name="adj4" fmla="val -43731"/>
            </a:avLst>
          </a:prstGeom>
          <a:solidFill>
            <a:srgbClr val="FF0000"/>
          </a:solidFill>
          <a:ln w="38100">
            <a:solidFill>
              <a:srgbClr val="0000CC"/>
            </a:solidFill>
            <a:miter lim="800000"/>
            <a:headEnd/>
            <a:tailEnd type="triangle" w="med" len="med"/>
          </a:ln>
          <a:effectLst/>
        </p:spPr>
        <p:txBody>
          <a:bodyPr anchor="ctr"/>
          <a:lstStyle/>
          <a:p>
            <a:pPr algn="ctr">
              <a:defRPr/>
            </a:pPr>
            <a:r>
              <a:rPr lang="zh-CN" altLang="en-US" dirty="0">
                <a:solidFill>
                  <a:srgbClr val="000000"/>
                </a:solidFill>
                <a:effectLst>
                  <a:outerShdw blurRad="38100" dist="38100" dir="2700000" algn="tl">
                    <a:srgbClr val="000000">
                      <a:alpha val="43137"/>
                    </a:srgbClr>
                  </a:outerShdw>
                </a:effectLst>
                <a:latin typeface="Arial" charset="0"/>
                <a:ea typeface="仿宋_GB2312" pitchFamily="49" charset="-122"/>
              </a:rPr>
              <a:t>数据安全</a:t>
            </a:r>
          </a:p>
        </p:txBody>
      </p:sp>
      <p:sp>
        <p:nvSpPr>
          <p:cNvPr id="5" name="AutoShape 3"/>
          <p:cNvSpPr>
            <a:spLocks/>
          </p:cNvSpPr>
          <p:nvPr/>
        </p:nvSpPr>
        <p:spPr bwMode="auto">
          <a:xfrm>
            <a:off x="6229350" y="4178300"/>
            <a:ext cx="1709738" cy="609600"/>
          </a:xfrm>
          <a:prstGeom prst="accentCallout1">
            <a:avLst>
              <a:gd name="adj1" fmla="val 18750"/>
              <a:gd name="adj2" fmla="val -4458"/>
              <a:gd name="adj3" fmla="val 60157"/>
              <a:gd name="adj4" fmla="val -43269"/>
            </a:avLst>
          </a:prstGeom>
          <a:solidFill>
            <a:srgbClr val="FF0000"/>
          </a:solidFill>
          <a:ln w="38100">
            <a:solidFill>
              <a:srgbClr val="0000CC"/>
            </a:solidFill>
            <a:miter lim="800000"/>
            <a:headEnd/>
            <a:tailEnd type="triangle" w="med" len="med"/>
          </a:ln>
          <a:effectLst/>
        </p:spPr>
        <p:txBody>
          <a:bodyPr anchor="ctr"/>
          <a:lstStyle/>
          <a:p>
            <a:pPr algn="ctr">
              <a:defRPr/>
            </a:pPr>
            <a:r>
              <a:rPr lang="zh-CN" altLang="en-US" dirty="0">
                <a:solidFill>
                  <a:srgbClr val="000000"/>
                </a:solidFill>
                <a:effectLst>
                  <a:outerShdw blurRad="38100" dist="38100" dir="2700000" algn="tl">
                    <a:srgbClr val="000000">
                      <a:alpha val="43137"/>
                    </a:srgbClr>
                  </a:outerShdw>
                </a:effectLst>
                <a:latin typeface="Arial" charset="0"/>
                <a:ea typeface="仿宋_GB2312" pitchFamily="49" charset="-122"/>
              </a:rPr>
              <a:t>运行安全</a:t>
            </a:r>
          </a:p>
        </p:txBody>
      </p:sp>
      <p:sp>
        <p:nvSpPr>
          <p:cNvPr id="6" name="AutoShape 4"/>
          <p:cNvSpPr>
            <a:spLocks/>
          </p:cNvSpPr>
          <p:nvPr/>
        </p:nvSpPr>
        <p:spPr bwMode="auto">
          <a:xfrm>
            <a:off x="6229350" y="5257800"/>
            <a:ext cx="1709738" cy="609600"/>
          </a:xfrm>
          <a:prstGeom prst="accentCallout1">
            <a:avLst>
              <a:gd name="adj1" fmla="val 18750"/>
              <a:gd name="adj2" fmla="val -4458"/>
              <a:gd name="adj3" fmla="val 56773"/>
              <a:gd name="adj4" fmla="val -43546"/>
            </a:avLst>
          </a:prstGeom>
          <a:solidFill>
            <a:srgbClr val="FF0000"/>
          </a:solidFill>
          <a:ln w="38100">
            <a:solidFill>
              <a:srgbClr val="0000CC"/>
            </a:solidFill>
            <a:miter lim="800000"/>
            <a:headEnd/>
            <a:tailEnd type="triangle" w="med" len="med"/>
          </a:ln>
          <a:effectLst/>
        </p:spPr>
        <p:txBody>
          <a:bodyPr anchor="ctr"/>
          <a:lstStyle/>
          <a:p>
            <a:pPr algn="ctr">
              <a:defRPr/>
            </a:pPr>
            <a:r>
              <a:rPr lang="zh-CN" altLang="en-US" dirty="0">
                <a:solidFill>
                  <a:srgbClr val="000000"/>
                </a:solidFill>
                <a:effectLst>
                  <a:outerShdw blurRad="38100" dist="38100" dir="2700000" algn="tl">
                    <a:srgbClr val="000000">
                      <a:alpha val="43137"/>
                    </a:srgbClr>
                  </a:outerShdw>
                </a:effectLst>
                <a:latin typeface="Arial" charset="0"/>
                <a:ea typeface="仿宋_GB2312" pitchFamily="49" charset="-122"/>
              </a:rPr>
              <a:t>物理安全</a:t>
            </a:r>
          </a:p>
        </p:txBody>
      </p:sp>
      <p:sp>
        <p:nvSpPr>
          <p:cNvPr id="32773" name="Rectangle 6"/>
          <p:cNvSpPr>
            <a:spLocks noChangeArrowheads="1"/>
          </p:cNvSpPr>
          <p:nvPr/>
        </p:nvSpPr>
        <p:spPr bwMode="auto">
          <a:xfrm>
            <a:off x="3348038" y="5041900"/>
            <a:ext cx="2160587" cy="936625"/>
          </a:xfrm>
          <a:prstGeom prst="rect">
            <a:avLst/>
          </a:prstGeom>
          <a:solidFill>
            <a:srgbClr val="99FF99"/>
          </a:soli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800" b="1">
                <a:solidFill>
                  <a:srgbClr val="3333FF"/>
                </a:solidFill>
                <a:ea typeface="仿宋_GB2312"/>
                <a:cs typeface="仿宋_GB2312"/>
              </a:rPr>
              <a:t> </a:t>
            </a:r>
            <a:r>
              <a:rPr lang="zh-CN" altLang="en-US" sz="2800" b="1">
                <a:solidFill>
                  <a:srgbClr val="3333FF"/>
                </a:solidFill>
                <a:ea typeface="仿宋_GB2312"/>
                <a:cs typeface="仿宋_GB2312"/>
              </a:rPr>
              <a:t>物理层 </a:t>
            </a:r>
          </a:p>
        </p:txBody>
      </p:sp>
      <p:sp>
        <p:nvSpPr>
          <p:cNvPr id="32774" name="AutoShape 8"/>
          <p:cNvSpPr>
            <a:spLocks/>
          </p:cNvSpPr>
          <p:nvPr/>
        </p:nvSpPr>
        <p:spPr bwMode="auto">
          <a:xfrm>
            <a:off x="1044575" y="5113338"/>
            <a:ext cx="1582738" cy="863600"/>
          </a:xfrm>
          <a:prstGeom prst="accentCallout1">
            <a:avLst>
              <a:gd name="adj1" fmla="val 13236"/>
              <a:gd name="adj2" fmla="val 104815"/>
              <a:gd name="adj3" fmla="val 50551"/>
              <a:gd name="adj4" fmla="val 145236"/>
            </a:avLst>
          </a:prstGeom>
          <a:solidFill>
            <a:srgbClr val="66FF66"/>
          </a:solidFill>
          <a:ln w="57150">
            <a:solidFill>
              <a:srgbClr val="0000CC"/>
            </a:solidFill>
            <a:miter lim="800000"/>
            <a:headEnd/>
            <a:tailEnd type="triangle" w="med" len="me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0000CC"/>
                </a:solidFill>
                <a:ea typeface="仿宋_GB2312"/>
                <a:cs typeface="仿宋_GB2312"/>
              </a:rPr>
              <a:t> </a:t>
            </a:r>
            <a:r>
              <a:rPr lang="zh-CN" altLang="en-US">
                <a:solidFill>
                  <a:srgbClr val="0000CC"/>
                </a:solidFill>
                <a:ea typeface="仿宋_GB2312"/>
                <a:cs typeface="仿宋_GB2312"/>
              </a:rPr>
              <a:t>基础设施 </a:t>
            </a:r>
          </a:p>
          <a:p>
            <a:r>
              <a:rPr lang="zh-CN" altLang="en-US">
                <a:solidFill>
                  <a:srgbClr val="0000CC"/>
                </a:solidFill>
                <a:ea typeface="仿宋_GB2312"/>
                <a:cs typeface="仿宋_GB2312"/>
              </a:rPr>
              <a:t> 的安全 </a:t>
            </a:r>
          </a:p>
        </p:txBody>
      </p:sp>
      <p:sp>
        <p:nvSpPr>
          <p:cNvPr id="32775" name="Rectangle 9"/>
          <p:cNvSpPr>
            <a:spLocks noChangeArrowheads="1"/>
          </p:cNvSpPr>
          <p:nvPr/>
        </p:nvSpPr>
        <p:spPr bwMode="auto">
          <a:xfrm>
            <a:off x="3348038" y="4106863"/>
            <a:ext cx="2160587" cy="936625"/>
          </a:xfrm>
          <a:prstGeom prst="rect">
            <a:avLst/>
          </a:prstGeom>
          <a:solidFill>
            <a:srgbClr val="CCFFFF"/>
          </a:soli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800" b="1">
                <a:solidFill>
                  <a:srgbClr val="3333FF"/>
                </a:solidFill>
                <a:ea typeface="仿宋_GB2312"/>
                <a:cs typeface="仿宋_GB2312"/>
              </a:rPr>
              <a:t> </a:t>
            </a:r>
            <a:r>
              <a:rPr lang="zh-CN" altLang="en-US" sz="2800" b="1">
                <a:solidFill>
                  <a:srgbClr val="3333FF"/>
                </a:solidFill>
                <a:ea typeface="仿宋_GB2312"/>
                <a:cs typeface="仿宋_GB2312"/>
              </a:rPr>
              <a:t>网络层 </a:t>
            </a:r>
          </a:p>
        </p:txBody>
      </p:sp>
      <p:sp>
        <p:nvSpPr>
          <p:cNvPr id="10" name="AutoShape 10"/>
          <p:cNvSpPr>
            <a:spLocks/>
          </p:cNvSpPr>
          <p:nvPr/>
        </p:nvSpPr>
        <p:spPr bwMode="auto">
          <a:xfrm>
            <a:off x="1044575" y="4105275"/>
            <a:ext cx="1582738" cy="863600"/>
          </a:xfrm>
          <a:prstGeom prst="accentCallout1">
            <a:avLst>
              <a:gd name="adj1" fmla="val 13236"/>
              <a:gd name="adj2" fmla="val 104815"/>
              <a:gd name="adj3" fmla="val 58273"/>
              <a:gd name="adj4" fmla="val 145134"/>
            </a:avLst>
          </a:prstGeom>
          <a:gradFill rotWithShape="1">
            <a:gsLst>
              <a:gs pos="0">
                <a:schemeClr val="accent1">
                  <a:gamma/>
                  <a:shade val="86275"/>
                  <a:invGamma/>
                </a:schemeClr>
              </a:gs>
              <a:gs pos="100000">
                <a:schemeClr val="accent1"/>
              </a:gs>
            </a:gsLst>
            <a:lin ang="5400000" scaled="1"/>
          </a:gradFill>
          <a:ln w="57150">
            <a:solidFill>
              <a:srgbClr val="0000CC"/>
            </a:solidFill>
            <a:miter lim="800000"/>
            <a:headEnd/>
            <a:tailEnd type="triangle" w="med" len="med"/>
          </a:ln>
          <a:effectLst/>
        </p:spPr>
        <p:txBody>
          <a:bodyPr/>
          <a:lstStyle/>
          <a:p>
            <a:pPr>
              <a:defRPr/>
            </a:pPr>
            <a:r>
              <a:rPr lang="en-US" altLang="zh-CN">
                <a:solidFill>
                  <a:srgbClr val="0000CC"/>
                </a:solidFill>
                <a:latin typeface="Arial" charset="0"/>
                <a:ea typeface="仿宋_GB2312" pitchFamily="49" charset="-122"/>
              </a:rPr>
              <a:t> </a:t>
            </a:r>
            <a:r>
              <a:rPr lang="zh-CN" altLang="en-US">
                <a:solidFill>
                  <a:srgbClr val="0000CC"/>
                </a:solidFill>
                <a:latin typeface="Arial" charset="0"/>
                <a:ea typeface="仿宋_GB2312" pitchFamily="49" charset="-122"/>
              </a:rPr>
              <a:t>信息系统 </a:t>
            </a:r>
          </a:p>
          <a:p>
            <a:pPr>
              <a:defRPr/>
            </a:pPr>
            <a:r>
              <a:rPr lang="zh-CN" altLang="en-US">
                <a:solidFill>
                  <a:srgbClr val="0000CC"/>
                </a:solidFill>
                <a:latin typeface="Arial" charset="0"/>
                <a:ea typeface="仿宋_GB2312" pitchFamily="49" charset="-122"/>
              </a:rPr>
              <a:t> 的安全 </a:t>
            </a:r>
          </a:p>
        </p:txBody>
      </p:sp>
      <p:sp>
        <p:nvSpPr>
          <p:cNvPr id="32777" name="Rectangle 11"/>
          <p:cNvSpPr>
            <a:spLocks noChangeArrowheads="1"/>
          </p:cNvSpPr>
          <p:nvPr/>
        </p:nvSpPr>
        <p:spPr bwMode="auto">
          <a:xfrm>
            <a:off x="3348038" y="3097213"/>
            <a:ext cx="2160587" cy="1008062"/>
          </a:xfrm>
          <a:prstGeom prst="rect">
            <a:avLst/>
          </a:prstGeom>
          <a:solidFill>
            <a:srgbClr val="FFFFCC"/>
          </a:soli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800" b="1">
                <a:solidFill>
                  <a:srgbClr val="3333FF"/>
                </a:solidFill>
                <a:ea typeface="仿宋_GB2312"/>
                <a:cs typeface="仿宋_GB2312"/>
              </a:rPr>
              <a:t> </a:t>
            </a:r>
            <a:r>
              <a:rPr lang="zh-CN" altLang="en-US" sz="2800" b="1">
                <a:solidFill>
                  <a:srgbClr val="3333FF"/>
                </a:solidFill>
                <a:ea typeface="仿宋_GB2312"/>
                <a:cs typeface="仿宋_GB2312"/>
              </a:rPr>
              <a:t>数据层 </a:t>
            </a:r>
          </a:p>
        </p:txBody>
      </p:sp>
      <p:sp>
        <p:nvSpPr>
          <p:cNvPr id="32778" name="AutoShape 12"/>
          <p:cNvSpPr>
            <a:spLocks/>
          </p:cNvSpPr>
          <p:nvPr/>
        </p:nvSpPr>
        <p:spPr bwMode="auto">
          <a:xfrm>
            <a:off x="1044575" y="3097213"/>
            <a:ext cx="1582738" cy="792162"/>
          </a:xfrm>
          <a:prstGeom prst="accentCallout1">
            <a:avLst>
              <a:gd name="adj1" fmla="val 14431"/>
              <a:gd name="adj2" fmla="val 104815"/>
              <a:gd name="adj3" fmla="val 57116"/>
              <a:gd name="adj4" fmla="val 144736"/>
            </a:avLst>
          </a:prstGeom>
          <a:gradFill rotWithShape="1">
            <a:gsLst>
              <a:gs pos="0">
                <a:srgbClr val="DCDCB0"/>
              </a:gs>
              <a:gs pos="100000">
                <a:srgbClr val="FFFFCC"/>
              </a:gs>
            </a:gsLst>
            <a:lin ang="5400000" scaled="1"/>
          </a:gradFill>
          <a:ln w="57150">
            <a:solidFill>
              <a:srgbClr val="0000CC"/>
            </a:solidFill>
            <a:miter lim="800000"/>
            <a:headEnd/>
            <a:tailEnd type="triangle" w="med" len="me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0000CC"/>
                </a:solidFill>
                <a:ea typeface="仿宋_GB2312"/>
                <a:cs typeface="仿宋_GB2312"/>
              </a:rPr>
              <a:t> </a:t>
            </a:r>
            <a:r>
              <a:rPr lang="zh-CN" altLang="en-US">
                <a:solidFill>
                  <a:srgbClr val="0000CC"/>
                </a:solidFill>
                <a:ea typeface="仿宋_GB2312"/>
                <a:cs typeface="仿宋_GB2312"/>
              </a:rPr>
              <a:t>信息自身 </a:t>
            </a:r>
          </a:p>
          <a:p>
            <a:r>
              <a:rPr lang="zh-CN" altLang="en-US">
                <a:solidFill>
                  <a:srgbClr val="0000CC"/>
                </a:solidFill>
                <a:ea typeface="仿宋_GB2312"/>
                <a:cs typeface="仿宋_GB2312"/>
              </a:rPr>
              <a:t> 的安全 </a:t>
            </a:r>
          </a:p>
        </p:txBody>
      </p:sp>
      <p:sp>
        <p:nvSpPr>
          <p:cNvPr id="32779" name="Rectangle 13"/>
          <p:cNvSpPr>
            <a:spLocks noChangeArrowheads="1"/>
          </p:cNvSpPr>
          <p:nvPr/>
        </p:nvSpPr>
        <p:spPr bwMode="auto">
          <a:xfrm>
            <a:off x="3348038" y="2089150"/>
            <a:ext cx="2160587" cy="1008063"/>
          </a:xfrm>
          <a:prstGeom prst="rect">
            <a:avLst/>
          </a:prstGeom>
          <a:solidFill>
            <a:srgbClr val="FFCCFF"/>
          </a:soli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a:solidFill>
                  <a:srgbClr val="3333FF"/>
                </a:solidFill>
                <a:ea typeface="仿宋_GB2312"/>
                <a:cs typeface="仿宋_GB2312"/>
              </a:rPr>
              <a:t> </a:t>
            </a:r>
            <a:r>
              <a:rPr lang="zh-CN" altLang="en-US" sz="2800" b="1">
                <a:solidFill>
                  <a:srgbClr val="3333FF"/>
                </a:solidFill>
                <a:ea typeface="仿宋_GB2312"/>
                <a:cs typeface="仿宋_GB2312"/>
              </a:rPr>
              <a:t>内容层</a:t>
            </a:r>
            <a:r>
              <a:rPr lang="zh-CN" altLang="en-US" sz="3200" b="1">
                <a:solidFill>
                  <a:srgbClr val="3333FF"/>
                </a:solidFill>
                <a:ea typeface="仿宋_GB2312"/>
                <a:cs typeface="仿宋_GB2312"/>
              </a:rPr>
              <a:t> </a:t>
            </a:r>
          </a:p>
        </p:txBody>
      </p:sp>
      <p:sp>
        <p:nvSpPr>
          <p:cNvPr id="32780" name="AutoShape 14"/>
          <p:cNvSpPr>
            <a:spLocks/>
          </p:cNvSpPr>
          <p:nvPr/>
        </p:nvSpPr>
        <p:spPr bwMode="auto">
          <a:xfrm>
            <a:off x="1042988" y="1946275"/>
            <a:ext cx="1582737" cy="938213"/>
          </a:xfrm>
          <a:prstGeom prst="accentCallout1">
            <a:avLst>
              <a:gd name="adj1" fmla="val 12181"/>
              <a:gd name="adj2" fmla="val 104815"/>
              <a:gd name="adj3" fmla="val 75125"/>
              <a:gd name="adj4" fmla="val 146542"/>
            </a:avLst>
          </a:prstGeom>
          <a:gradFill rotWithShape="1">
            <a:gsLst>
              <a:gs pos="0">
                <a:srgbClr val="DCB0DC"/>
              </a:gs>
              <a:gs pos="100000">
                <a:srgbClr val="FFCCFF"/>
              </a:gs>
            </a:gsLst>
            <a:lin ang="5400000" scaled="1"/>
          </a:gradFill>
          <a:ln w="57150">
            <a:solidFill>
              <a:srgbClr val="0000CC"/>
            </a:solidFill>
            <a:miter lim="800000"/>
            <a:headEnd/>
            <a:tailEnd type="triangle" w="med" len="med"/>
          </a:ln>
        </p:spPr>
        <p:txBody>
          <a:bodyPr tIns="118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0000CC"/>
                </a:solidFill>
                <a:ea typeface="仿宋_GB2312"/>
                <a:cs typeface="仿宋_GB2312"/>
              </a:rPr>
              <a:t> </a:t>
            </a:r>
            <a:r>
              <a:rPr lang="zh-CN" altLang="en-US">
                <a:solidFill>
                  <a:srgbClr val="0000CC"/>
                </a:solidFill>
                <a:ea typeface="仿宋_GB2312"/>
                <a:cs typeface="仿宋_GB2312"/>
              </a:rPr>
              <a:t>信息利用 </a:t>
            </a:r>
          </a:p>
          <a:p>
            <a:r>
              <a:rPr lang="zh-CN" altLang="en-US">
                <a:solidFill>
                  <a:srgbClr val="0000CC"/>
                </a:solidFill>
                <a:ea typeface="仿宋_GB2312"/>
                <a:cs typeface="仿宋_GB2312"/>
              </a:rPr>
              <a:t> 的安全 </a:t>
            </a:r>
          </a:p>
        </p:txBody>
      </p:sp>
      <p:sp>
        <p:nvSpPr>
          <p:cNvPr id="15" name="AutoShape 15"/>
          <p:cNvSpPr>
            <a:spLocks/>
          </p:cNvSpPr>
          <p:nvPr/>
        </p:nvSpPr>
        <p:spPr bwMode="auto">
          <a:xfrm>
            <a:off x="6227763" y="2089150"/>
            <a:ext cx="1709737" cy="609600"/>
          </a:xfrm>
          <a:prstGeom prst="accentCallout1">
            <a:avLst>
              <a:gd name="adj1" fmla="val 18750"/>
              <a:gd name="adj2" fmla="val -4458"/>
              <a:gd name="adj3" fmla="val 67190"/>
              <a:gd name="adj4" fmla="val -42898"/>
            </a:avLst>
          </a:prstGeom>
          <a:solidFill>
            <a:srgbClr val="FF0000"/>
          </a:solidFill>
          <a:ln w="38100">
            <a:solidFill>
              <a:srgbClr val="0000CC"/>
            </a:solidFill>
            <a:miter lim="800000"/>
            <a:headEnd/>
            <a:tailEnd type="triangle" w="med" len="med"/>
          </a:ln>
          <a:effectLst/>
        </p:spPr>
        <p:txBody>
          <a:bodyPr anchor="ctr"/>
          <a:lstStyle/>
          <a:p>
            <a:pPr algn="ctr">
              <a:defRPr/>
            </a:pPr>
            <a:r>
              <a:rPr lang="zh-CN" altLang="en-US" dirty="0">
                <a:solidFill>
                  <a:srgbClr val="000000"/>
                </a:solidFill>
                <a:effectLst>
                  <a:outerShdw blurRad="38100" dist="38100" dir="2700000" algn="tl">
                    <a:srgbClr val="000000">
                      <a:alpha val="43137"/>
                    </a:srgbClr>
                  </a:outerShdw>
                </a:effectLst>
                <a:latin typeface="Arial" charset="0"/>
                <a:ea typeface="仿宋_GB2312" pitchFamily="49" charset="-122"/>
              </a:rPr>
              <a:t>内容安全</a:t>
            </a:r>
          </a:p>
        </p:txBody>
      </p:sp>
      <p:sp>
        <p:nvSpPr>
          <p:cNvPr id="16" name="TextBox 8"/>
          <p:cNvSpPr txBox="1"/>
          <p:nvPr/>
        </p:nvSpPr>
        <p:spPr>
          <a:xfrm>
            <a:off x="1079500" y="6121400"/>
            <a:ext cx="1476375" cy="368300"/>
          </a:xfrm>
          <a:prstGeom prst="rect">
            <a:avLst/>
          </a:prstGeom>
          <a:noFill/>
        </p:spPr>
        <p:txBody>
          <a:bodyPr>
            <a:spAutoFit/>
          </a:bodyPr>
          <a:lstStyle/>
          <a:p>
            <a:pPr algn="ctr">
              <a:defRPr/>
            </a:pPr>
            <a:r>
              <a:rPr lang="zh-CN" altLang="en-US" b="1" dirty="0">
                <a:solidFill>
                  <a:srgbClr val="000000"/>
                </a:solidFill>
                <a:effectLst>
                  <a:outerShdw blurRad="38100" dist="38100" dir="2700000" algn="tl">
                    <a:srgbClr val="000000">
                      <a:alpha val="43137"/>
                    </a:srgbClr>
                  </a:outerShdw>
                </a:effectLst>
                <a:ea typeface="微软雅黑" pitchFamily="34" charset="-122"/>
              </a:rPr>
              <a:t>安全目标</a:t>
            </a:r>
          </a:p>
        </p:txBody>
      </p:sp>
      <p:sp>
        <p:nvSpPr>
          <p:cNvPr id="17" name="TextBox 8"/>
          <p:cNvSpPr txBox="1"/>
          <p:nvPr/>
        </p:nvSpPr>
        <p:spPr>
          <a:xfrm>
            <a:off x="3708400" y="6113463"/>
            <a:ext cx="1474788" cy="368300"/>
          </a:xfrm>
          <a:prstGeom prst="rect">
            <a:avLst/>
          </a:prstGeom>
          <a:noFill/>
        </p:spPr>
        <p:txBody>
          <a:bodyPr>
            <a:spAutoFit/>
          </a:bodyPr>
          <a:lstStyle/>
          <a:p>
            <a:pPr algn="ctr">
              <a:defRPr/>
            </a:pPr>
            <a:r>
              <a:rPr lang="zh-CN" altLang="en-US" b="1" dirty="0">
                <a:solidFill>
                  <a:srgbClr val="000000"/>
                </a:solidFill>
                <a:effectLst>
                  <a:outerShdw blurRad="38100" dist="38100" dir="2700000" algn="tl">
                    <a:srgbClr val="000000">
                      <a:alpha val="43137"/>
                    </a:srgbClr>
                  </a:outerShdw>
                </a:effectLst>
                <a:ea typeface="微软雅黑" pitchFamily="34" charset="-122"/>
              </a:rPr>
              <a:t>层次模型</a:t>
            </a:r>
          </a:p>
        </p:txBody>
      </p:sp>
      <p:sp>
        <p:nvSpPr>
          <p:cNvPr id="18" name="TextBox 8"/>
          <p:cNvSpPr txBox="1"/>
          <p:nvPr/>
        </p:nvSpPr>
        <p:spPr>
          <a:xfrm>
            <a:off x="6337300" y="6113463"/>
            <a:ext cx="1474788" cy="368300"/>
          </a:xfrm>
          <a:prstGeom prst="rect">
            <a:avLst/>
          </a:prstGeom>
          <a:noFill/>
        </p:spPr>
        <p:txBody>
          <a:bodyPr>
            <a:spAutoFit/>
          </a:bodyPr>
          <a:lstStyle/>
          <a:p>
            <a:pPr algn="ctr">
              <a:defRPr/>
            </a:pPr>
            <a:r>
              <a:rPr lang="zh-CN" altLang="en-US" b="1" dirty="0">
                <a:solidFill>
                  <a:srgbClr val="000000"/>
                </a:solidFill>
                <a:effectLst>
                  <a:outerShdw blurRad="38100" dist="38100" dir="2700000" algn="tl">
                    <a:srgbClr val="000000">
                      <a:alpha val="43137"/>
                    </a:srgbClr>
                  </a:outerShdw>
                </a:effectLst>
                <a:ea typeface="微软雅黑" pitchFamily="34" charset="-122"/>
              </a:rPr>
              <a:t>信息安全</a:t>
            </a:r>
          </a:p>
        </p:txBody>
      </p:sp>
      <p:sp>
        <p:nvSpPr>
          <p:cNvPr id="20" name="标题 1"/>
          <p:cNvSpPr>
            <a:spLocks noGrp="1"/>
          </p:cNvSpPr>
          <p:nvPr>
            <p:ph type="title"/>
          </p:nvPr>
        </p:nvSpPr>
        <p:spPr>
          <a:xfrm>
            <a:off x="519113" y="620713"/>
            <a:ext cx="8229600" cy="503237"/>
          </a:xfrm>
        </p:spPr>
        <p:txBody>
          <a:bodyPr anchor="ctr"/>
          <a:lstStyle/>
          <a:p>
            <a:pPr algn="ctr" eaLnBrk="1" hangingPunct="1">
              <a:defRPr/>
            </a:pPr>
            <a:r>
              <a:rPr lang="zh-CN" altLang="en-US" sz="3600" dirty="0">
                <a:latin typeface="微软雅黑" pitchFamily="34" charset="-122"/>
                <a:ea typeface="微软雅黑" pitchFamily="34" charset="-122"/>
                <a:cs typeface="+mn-cs"/>
              </a:rPr>
              <a:t>网络空间安全的层次模型</a:t>
            </a:r>
          </a:p>
        </p:txBody>
      </p:sp>
      <p:sp>
        <p:nvSpPr>
          <p:cNvPr id="21" name="圆角矩形 20"/>
          <p:cNvSpPr/>
          <p:nvPr/>
        </p:nvSpPr>
        <p:spPr bwMode="auto">
          <a:xfrm>
            <a:off x="12700" y="5113338"/>
            <a:ext cx="9144000" cy="162877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marL="0" lvl="1">
              <a:lnSpc>
                <a:spcPct val="125000"/>
              </a:lnSpc>
              <a:defRPr/>
            </a:pPr>
            <a:r>
              <a:rPr lang="zh-CN" altLang="en-US" sz="2000" b="1" dirty="0">
                <a:solidFill>
                  <a:srgbClr val="FFFF00"/>
                </a:solidFill>
                <a:latin typeface="微软雅黑" pitchFamily="34" charset="-122"/>
                <a:ea typeface="微软雅黑" pitchFamily="34" charset="-122"/>
              </a:rPr>
              <a:t>内容安全</a:t>
            </a:r>
            <a:r>
              <a:rPr lang="zh-CN" altLang="en-US" sz="2000" b="1" dirty="0">
                <a:solidFill>
                  <a:srgbClr val="FFFFFF"/>
                </a:solidFill>
                <a:latin typeface="微软雅黑" pitchFamily="34" charset="-122"/>
                <a:ea typeface="微软雅黑" pitchFamily="34" charset="-122"/>
              </a:rPr>
              <a:t>，也叫</a:t>
            </a:r>
            <a:r>
              <a:rPr lang="zh-CN" altLang="en-US" sz="2000" b="1" dirty="0">
                <a:solidFill>
                  <a:srgbClr val="FFFF00"/>
                </a:solidFill>
                <a:latin typeface="微软雅黑" pitchFamily="34" charset="-122"/>
                <a:ea typeface="微软雅黑" pitchFamily="34" charset="-122"/>
              </a:rPr>
              <a:t>信息内容安全</a:t>
            </a:r>
            <a:r>
              <a:rPr lang="zh-CN" altLang="en-US" sz="2000" b="1" dirty="0">
                <a:solidFill>
                  <a:srgbClr val="FFFFFF"/>
                </a:solidFill>
                <a:latin typeface="微软雅黑" pitchFamily="34" charset="-122"/>
                <a:ea typeface="微软雅黑" pitchFamily="34" charset="-122"/>
              </a:rPr>
              <a:t>，</a:t>
            </a:r>
            <a:r>
              <a:rPr lang="zh-CN" altLang="zh-CN" sz="2000" b="1" dirty="0">
                <a:solidFill>
                  <a:srgbClr val="FFFFFF"/>
                </a:solidFill>
                <a:latin typeface="微软雅黑" pitchFamily="34" charset="-122"/>
                <a:ea typeface="微软雅黑" pitchFamily="34" charset="-122"/>
              </a:rPr>
              <a:t>是指对信息真实内容的隐藏、发现、</a:t>
            </a:r>
            <a:r>
              <a:rPr lang="zh-CN" altLang="en-US" sz="2000" b="1" dirty="0">
                <a:solidFill>
                  <a:srgbClr val="FFFFFF"/>
                </a:solidFill>
                <a:latin typeface="微软雅黑" pitchFamily="34" charset="-122"/>
                <a:ea typeface="微软雅黑" pitchFamily="34" charset="-122"/>
              </a:rPr>
              <a:t>分析、管理等，应对在</a:t>
            </a:r>
            <a:r>
              <a:rPr lang="zh-CN" altLang="en-US" sz="2000" b="1" dirty="0">
                <a:solidFill>
                  <a:srgbClr val="FFFF00"/>
                </a:solidFill>
                <a:latin typeface="微软雅黑" pitchFamily="34" charset="-122"/>
                <a:ea typeface="微软雅黑" pitchFamily="34" charset="-122"/>
              </a:rPr>
              <a:t>应用依赖网络空间的同时所形成的安全问题</a:t>
            </a:r>
            <a:r>
              <a:rPr lang="zh-CN" altLang="en-US" sz="2000" b="1" dirty="0">
                <a:solidFill>
                  <a:srgbClr val="FFFFFF"/>
                </a:solidFill>
                <a:latin typeface="微软雅黑" pitchFamily="34" charset="-122"/>
                <a:ea typeface="微软雅黑" pitchFamily="34" charset="-122"/>
              </a:rPr>
              <a:t>，</a:t>
            </a:r>
            <a:r>
              <a:rPr lang="zh-CN" altLang="zh-CN" sz="2000" b="1" dirty="0">
                <a:solidFill>
                  <a:srgbClr val="FFFFFF"/>
                </a:solidFill>
                <a:latin typeface="微软雅黑" pitchFamily="34" charset="-122"/>
                <a:ea typeface="微软雅黑" pitchFamily="34" charset="-122"/>
              </a:rPr>
              <a:t>包括信息隐藏、隐私保护及信息</a:t>
            </a:r>
            <a:r>
              <a:rPr lang="zh-CN" altLang="en-US" sz="2000" b="1" dirty="0">
                <a:solidFill>
                  <a:srgbClr val="FFFFFF"/>
                </a:solidFill>
                <a:latin typeface="微软雅黑" pitchFamily="34" charset="-122"/>
                <a:ea typeface="微软雅黑" pitchFamily="34" charset="-122"/>
              </a:rPr>
              <a:t>管理和</a:t>
            </a:r>
            <a:r>
              <a:rPr lang="zh-CN" altLang="zh-CN" sz="2000" b="1" dirty="0">
                <a:solidFill>
                  <a:srgbClr val="FFFFFF"/>
                </a:solidFill>
                <a:latin typeface="微软雅黑" pitchFamily="34" charset="-122"/>
                <a:ea typeface="微软雅黑" pitchFamily="34" charset="-122"/>
              </a:rPr>
              <a:t>挖掘</a:t>
            </a:r>
            <a:r>
              <a:rPr lang="zh-CN" altLang="en-US" sz="2000" b="1" dirty="0">
                <a:solidFill>
                  <a:srgbClr val="FFFFFF"/>
                </a:solidFill>
                <a:latin typeface="微软雅黑" pitchFamily="34" charset="-122"/>
                <a:ea typeface="微软雅黑" pitchFamily="34" charset="-122"/>
              </a:rPr>
              <a:t>等。</a:t>
            </a:r>
            <a:r>
              <a:rPr lang="zh-CN" altLang="en-US" sz="2000" b="1" dirty="0">
                <a:solidFill>
                  <a:schemeClr val="bg1"/>
                </a:solidFill>
                <a:latin typeface="微软雅黑" pitchFamily="34" charset="-122"/>
                <a:ea typeface="微软雅黑" pitchFamily="34" charset="-122"/>
              </a:rPr>
              <a:t>内容安全在情报分析、信息侦查等方面</a:t>
            </a:r>
            <a:r>
              <a:rPr lang="zh-CN" altLang="en-US" sz="2000" b="1" dirty="0">
                <a:solidFill>
                  <a:srgbClr val="FFFF00"/>
                </a:solidFill>
                <a:latin typeface="微软雅黑" pitchFamily="34" charset="-122"/>
                <a:ea typeface="微软雅黑" pitchFamily="34" charset="-122"/>
              </a:rPr>
              <a:t>面临重大的安全挑战</a:t>
            </a:r>
            <a:r>
              <a:rPr lang="zh-CN" altLang="en-US" sz="2000" b="1" dirty="0">
                <a:solidFill>
                  <a:srgbClr val="FFFFFF"/>
                </a:solidFill>
                <a:latin typeface="微软雅黑" pitchFamily="34" charset="-122"/>
                <a:ea typeface="微软雅黑" pitchFamily="34" charset="-122"/>
              </a:rPr>
              <a:t>。</a:t>
            </a:r>
          </a:p>
        </p:txBody>
      </p:sp>
      <p:sp>
        <p:nvSpPr>
          <p:cNvPr id="32787" name="矩形 1"/>
          <p:cNvSpPr>
            <a:spLocks noChangeArrowheads="1"/>
          </p:cNvSpPr>
          <p:nvPr/>
        </p:nvSpPr>
        <p:spPr bwMode="auto">
          <a:xfrm>
            <a:off x="611188" y="1403350"/>
            <a:ext cx="8137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a:latin typeface="微软雅黑" panose="020B0503020204020204" pitchFamily="34" charset="-122"/>
                <a:ea typeface="微软雅黑" panose="020B0503020204020204" pitchFamily="34" charset="-122"/>
              </a:rPr>
              <a:t>一切</a:t>
            </a:r>
            <a:r>
              <a:rPr lang="zh-CN" altLang="en-US" sz="2000" b="1">
                <a:latin typeface="微软雅黑" panose="020B0503020204020204" pitchFamily="34" charset="-122"/>
                <a:ea typeface="微软雅黑" panose="020B0503020204020204" pitchFamily="34" charset="-122"/>
              </a:rPr>
              <a:t>威胁公共环境和数字化活动安全</a:t>
            </a:r>
            <a:r>
              <a:rPr lang="zh-CN" altLang="en-US" sz="2000">
                <a:latin typeface="微软雅黑" panose="020B0503020204020204" pitchFamily="34" charset="-122"/>
                <a:ea typeface="微软雅黑" panose="020B0503020204020204" pitchFamily="34" charset="-122"/>
              </a:rPr>
              <a:t>的问题都属于</a:t>
            </a:r>
            <a:r>
              <a:rPr lang="zh-CN" altLang="en-US" sz="2000" b="1">
                <a:latin typeface="微软雅黑" panose="020B0503020204020204" pitchFamily="34" charset="-122"/>
                <a:ea typeface="微软雅黑" panose="020B0503020204020204" pitchFamily="34" charset="-122"/>
              </a:rPr>
              <a:t>网络空间安全</a:t>
            </a:r>
            <a:r>
              <a:rPr lang="zh-CN" altLang="en-US" sz="2000">
                <a:latin typeface="微软雅黑" panose="020B0503020204020204" pitchFamily="34" charset="-122"/>
                <a:ea typeface="微软雅黑" panose="020B0503020204020204" pitchFamily="34" charset="-122"/>
              </a:rPr>
              <a:t>问题。</a:t>
            </a:r>
            <a:endParaRPr lang="en-US" altLang="zh-CN" sz="200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http://pic1a.nipic.com/2008-11-10/2008111064439380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4033838"/>
            <a:ext cx="122396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1"/>
          <p:cNvSpPr txBox="1">
            <a:spLocks noChangeArrowheads="1"/>
          </p:cNvSpPr>
          <p:nvPr/>
        </p:nvSpPr>
        <p:spPr bwMode="auto">
          <a:xfrm>
            <a:off x="63500" y="4821238"/>
            <a:ext cx="1416050" cy="276225"/>
          </a:xfrm>
          <a:prstGeom prst="rect">
            <a:avLst/>
          </a:prstGeom>
          <a:solidFill>
            <a:srgbClr val="EFF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200" b="1">
                <a:solidFill>
                  <a:srgbClr val="000000"/>
                </a:solidFill>
                <a:latin typeface="仿宋" panose="02010609060101010101" pitchFamily="49" charset="-122"/>
                <a:ea typeface="仿宋" panose="02010609060101010101" pitchFamily="49" charset="-122"/>
              </a:rPr>
              <a:t>数千名数据分析员</a:t>
            </a:r>
          </a:p>
        </p:txBody>
      </p:sp>
      <p:pic>
        <p:nvPicPr>
          <p:cNvPr id="34820" name="Picture 6" descr="云计算、大数据"/>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673475"/>
            <a:ext cx="1728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5"/>
          <p:cNvSpPr txBox="1">
            <a:spLocks noChangeArrowheads="1"/>
          </p:cNvSpPr>
          <p:nvPr/>
        </p:nvSpPr>
        <p:spPr bwMode="auto">
          <a:xfrm>
            <a:off x="2092325" y="5441950"/>
            <a:ext cx="1646238" cy="276225"/>
          </a:xfrm>
          <a:prstGeom prst="rect">
            <a:avLst/>
          </a:prstGeom>
          <a:solidFill>
            <a:srgbClr val="EFF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200" b="1">
                <a:solidFill>
                  <a:srgbClr val="000000"/>
                </a:solidFill>
                <a:latin typeface="仿宋" panose="02010609060101010101" pitchFamily="49" charset="-122"/>
                <a:ea typeface="仿宋" panose="02010609060101010101" pitchFamily="49" charset="-122"/>
              </a:rPr>
              <a:t>911</a:t>
            </a:r>
            <a:r>
              <a:rPr lang="zh-CN" altLang="en-US" sz="1200" b="1">
                <a:solidFill>
                  <a:srgbClr val="000000"/>
                </a:solidFill>
                <a:latin typeface="仿宋" panose="02010609060101010101" pitchFamily="49" charset="-122"/>
                <a:ea typeface="仿宋" panose="02010609060101010101" pitchFamily="49" charset="-122"/>
              </a:rPr>
              <a:t>以来</a:t>
            </a:r>
            <a:r>
              <a:rPr lang="en-US" altLang="zh-CN" sz="1200" b="1">
                <a:solidFill>
                  <a:srgbClr val="000000"/>
                </a:solidFill>
                <a:latin typeface="仿宋" panose="02010609060101010101" pitchFamily="49" charset="-122"/>
                <a:ea typeface="仿宋" panose="02010609060101010101" pitchFamily="49" charset="-122"/>
              </a:rPr>
              <a:t>10</a:t>
            </a:r>
            <a:r>
              <a:rPr lang="zh-CN" altLang="en-US" sz="1200" b="1">
                <a:solidFill>
                  <a:srgbClr val="000000"/>
                </a:solidFill>
                <a:latin typeface="仿宋" panose="02010609060101010101" pitchFamily="49" charset="-122"/>
                <a:ea typeface="仿宋" panose="02010609060101010101" pitchFamily="49" charset="-122"/>
              </a:rPr>
              <a:t>年海量信息</a:t>
            </a:r>
          </a:p>
        </p:txBody>
      </p:sp>
      <p:pic>
        <p:nvPicPr>
          <p:cNvPr id="34822" name="Picture 9" descr="https://encrypted-tbn3.gstatic.com/images?q=tbn:ANd9GcRs9NYT3kvPqvRztDlTX374sxubPIdkVItY3u6_kIR91tdxUh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9538" y="2305050"/>
            <a:ext cx="1081087"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Box 8"/>
          <p:cNvSpPr txBox="1">
            <a:spLocks noChangeArrowheads="1"/>
          </p:cNvSpPr>
          <p:nvPr/>
        </p:nvSpPr>
        <p:spPr bwMode="auto">
          <a:xfrm>
            <a:off x="674688" y="3349625"/>
            <a:ext cx="1262062" cy="277813"/>
          </a:xfrm>
          <a:prstGeom prst="rect">
            <a:avLst/>
          </a:prstGeom>
          <a:solidFill>
            <a:srgbClr val="EFF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200" b="1">
                <a:solidFill>
                  <a:srgbClr val="000000"/>
                </a:solidFill>
                <a:latin typeface="仿宋" panose="02010609060101010101" pitchFamily="49" charset="-122"/>
                <a:ea typeface="仿宋" panose="02010609060101010101" pitchFamily="49" charset="-122"/>
              </a:rPr>
              <a:t>美国中央情报局</a:t>
            </a:r>
          </a:p>
        </p:txBody>
      </p:sp>
      <p:sp>
        <p:nvSpPr>
          <p:cNvPr id="34824" name="TextBox 10"/>
          <p:cNvSpPr txBox="1">
            <a:spLocks noChangeArrowheads="1"/>
          </p:cNvSpPr>
          <p:nvPr/>
        </p:nvSpPr>
        <p:spPr bwMode="auto">
          <a:xfrm>
            <a:off x="384175" y="6008688"/>
            <a:ext cx="1724025" cy="276225"/>
          </a:xfrm>
          <a:prstGeom prst="rect">
            <a:avLst/>
          </a:prstGeom>
          <a:solidFill>
            <a:srgbClr val="EFF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200" b="1">
                <a:solidFill>
                  <a:srgbClr val="000000"/>
                </a:solidFill>
                <a:latin typeface="仿宋" panose="02010609060101010101" pitchFamily="49" charset="-122"/>
                <a:ea typeface="仿宋" panose="02010609060101010101" pitchFamily="49" charset="-122"/>
              </a:rPr>
              <a:t>大数据分析商帕兰提尔</a:t>
            </a:r>
          </a:p>
        </p:txBody>
      </p:sp>
      <p:pic>
        <p:nvPicPr>
          <p:cNvPr id="34825" name="Picture 11" descr="http://www.acm.uiuc.edu/archives/membership-l/pngQ4i16La4t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 y="5545138"/>
            <a:ext cx="12588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箭头连接符 12"/>
          <p:cNvCxnSpPr/>
          <p:nvPr/>
        </p:nvCxnSpPr>
        <p:spPr>
          <a:xfrm>
            <a:off x="1385066" y="4554958"/>
            <a:ext cx="481758" cy="1"/>
          </a:xfrm>
          <a:prstGeom prst="straightConnector1">
            <a:avLst/>
          </a:prstGeom>
          <a:ln w="76200">
            <a:solidFill>
              <a:srgbClr val="92D050"/>
            </a:solidFill>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855686" y="3529517"/>
            <a:ext cx="331534" cy="288031"/>
          </a:xfrm>
          <a:prstGeom prst="straightConnector1">
            <a:avLst/>
          </a:prstGeom>
          <a:ln w="76200">
            <a:solidFill>
              <a:schemeClr val="accent1"/>
            </a:solidFill>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670186" y="5257720"/>
            <a:ext cx="393279" cy="288031"/>
          </a:xfrm>
          <a:prstGeom prst="straightConnector1">
            <a:avLst/>
          </a:prstGeom>
          <a:ln w="76200">
            <a:solidFill>
              <a:srgbClr val="FFC000"/>
            </a:solidFill>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5" name="右箭头 14"/>
          <p:cNvSpPr/>
          <p:nvPr/>
        </p:nvSpPr>
        <p:spPr bwMode="auto">
          <a:xfrm>
            <a:off x="3851929" y="4356278"/>
            <a:ext cx="385459" cy="272676"/>
          </a:xfrm>
          <a:prstGeom prst="rightArrow">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solidFill>
              <a:srgbClr val="FF00FF"/>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sz="1600">
              <a:solidFill>
                <a:srgbClr val="000000"/>
              </a:solidFill>
            </a:endParaRPr>
          </a:p>
        </p:txBody>
      </p:sp>
      <p:sp>
        <p:nvSpPr>
          <p:cNvPr id="24" name="TextBox 34"/>
          <p:cNvSpPr txBox="1">
            <a:spLocks noChangeArrowheads="1"/>
          </p:cNvSpPr>
          <p:nvPr/>
        </p:nvSpPr>
        <p:spPr bwMode="auto">
          <a:xfrm>
            <a:off x="4356100" y="2817813"/>
            <a:ext cx="660400" cy="581025"/>
          </a:xfrm>
          <a:prstGeom prst="rect">
            <a:avLst/>
          </a:prstGeom>
          <a:solidFill>
            <a:schemeClr val="accent5">
              <a:lumMod val="60000"/>
              <a:lumOff val="40000"/>
            </a:schemeClr>
          </a:solidFill>
          <a:ln>
            <a:noFill/>
          </a:ln>
        </p:spPr>
        <p:txBody>
          <a:bodyPr lIns="36000" tIns="36000" rIns="36000" bIns="36000">
            <a:spAutoFit/>
          </a:bodyPr>
          <a:lstStyle>
            <a:defPPr>
              <a:defRPr lang="zh-CN"/>
            </a:defPPr>
            <a:lvl1pPr algn="ctr" eaLnBrk="1" hangingPunct="1">
              <a:defRPr sz="1050" b="1">
                <a:latin typeface="仿宋" pitchFamily="49" charset="-122"/>
                <a:ea typeface="仿宋" pitchFamily="49"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100">
                <a:solidFill>
                  <a:srgbClr val="000000"/>
                </a:solidFill>
              </a:rPr>
              <a:t>确认信使身份和居住地址</a:t>
            </a:r>
          </a:p>
        </p:txBody>
      </p:sp>
      <p:sp>
        <p:nvSpPr>
          <p:cNvPr id="25" name="TextBox 34"/>
          <p:cNvSpPr txBox="1">
            <a:spLocks noChangeArrowheads="1"/>
          </p:cNvSpPr>
          <p:nvPr/>
        </p:nvSpPr>
        <p:spPr bwMode="auto">
          <a:xfrm>
            <a:off x="5076825" y="2809875"/>
            <a:ext cx="574675" cy="581025"/>
          </a:xfrm>
          <a:prstGeom prst="rect">
            <a:avLst/>
          </a:prstGeom>
          <a:solidFill>
            <a:schemeClr val="accent5">
              <a:lumMod val="60000"/>
              <a:lumOff val="40000"/>
            </a:schemeClr>
          </a:solidFill>
          <a:ln>
            <a:noFill/>
          </a:ln>
        </p:spPr>
        <p:txBody>
          <a:bodyPr lIns="36000" tIns="36000" rIns="36000" bIns="3600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1100" b="1">
                <a:solidFill>
                  <a:srgbClr val="000000"/>
                </a:solidFill>
                <a:latin typeface="仿宋" pitchFamily="49" charset="-122"/>
                <a:ea typeface="仿宋" pitchFamily="49" charset="-122"/>
              </a:rPr>
              <a:t>发现本拉登亲信出入</a:t>
            </a:r>
          </a:p>
        </p:txBody>
      </p:sp>
      <p:pic>
        <p:nvPicPr>
          <p:cNvPr id="34834" name="Picture 15" descr="http://upload.wikimedia.org/wikipedia/commons/thumb/1/19/Osama_bin_Laden_compound1.jpg/300px-Osama_bin_Laden_compound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425" y="3857625"/>
            <a:ext cx="19780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p:cNvSpPr txBox="1">
            <a:spLocks noChangeArrowheads="1"/>
          </p:cNvSpPr>
          <p:nvPr/>
        </p:nvSpPr>
        <p:spPr bwMode="auto">
          <a:xfrm>
            <a:off x="5724525" y="2816225"/>
            <a:ext cx="698500" cy="581025"/>
          </a:xfrm>
          <a:prstGeom prst="rect">
            <a:avLst/>
          </a:prstGeom>
          <a:solidFill>
            <a:schemeClr val="accent5">
              <a:lumMod val="60000"/>
              <a:lumOff val="40000"/>
            </a:schemeClr>
          </a:solidFill>
          <a:ln>
            <a:noFill/>
          </a:ln>
        </p:spPr>
        <p:txBody>
          <a:bodyPr lIns="36000" tIns="36000" rIns="36000" bIns="36000">
            <a:spAutoFit/>
          </a:bodyPr>
          <a:lstStyle>
            <a:defPPr>
              <a:defRPr lang="zh-CN"/>
            </a:defPPr>
            <a:lvl1pPr algn="ctr" eaLnBrk="1" hangingPunct="1">
              <a:defRPr sz="1050" b="1">
                <a:latin typeface="仿宋" pitchFamily="49" charset="-122"/>
                <a:ea typeface="仿宋" pitchFamily="49"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100">
                <a:solidFill>
                  <a:srgbClr val="000000"/>
                </a:solidFill>
              </a:rPr>
              <a:t>谷歌地图比对</a:t>
            </a:r>
            <a:r>
              <a:rPr lang="en-US" altLang="zh-CN" sz="1100">
                <a:solidFill>
                  <a:srgbClr val="000000"/>
                </a:solidFill>
              </a:rPr>
              <a:t>2004</a:t>
            </a:r>
            <a:r>
              <a:rPr lang="zh-CN" altLang="en-US" sz="1100">
                <a:solidFill>
                  <a:srgbClr val="000000"/>
                </a:solidFill>
              </a:rPr>
              <a:t>年建成</a:t>
            </a:r>
          </a:p>
        </p:txBody>
      </p:sp>
      <p:sp>
        <p:nvSpPr>
          <p:cNvPr id="28" name="TextBox 34"/>
          <p:cNvSpPr txBox="1">
            <a:spLocks noChangeArrowheads="1"/>
          </p:cNvSpPr>
          <p:nvPr/>
        </p:nvSpPr>
        <p:spPr bwMode="auto">
          <a:xfrm>
            <a:off x="4356100" y="5780088"/>
            <a:ext cx="660400" cy="581025"/>
          </a:xfrm>
          <a:prstGeom prst="rect">
            <a:avLst/>
          </a:prstGeom>
          <a:solidFill>
            <a:schemeClr val="accent5">
              <a:lumMod val="60000"/>
              <a:lumOff val="40000"/>
            </a:schemeClr>
          </a:solidFill>
          <a:ln>
            <a:noFill/>
          </a:ln>
        </p:spPr>
        <p:txBody>
          <a:bodyPr lIns="36000" tIns="36000" rIns="36000" bIns="36000">
            <a:spAutoFit/>
          </a:bodyPr>
          <a:lstStyle>
            <a:defPPr>
              <a:defRPr lang="zh-CN"/>
            </a:defPPr>
            <a:lvl1pPr algn="ctr" eaLnBrk="1" hangingPunct="1">
              <a:defRPr sz="1050" b="1">
                <a:latin typeface="仿宋" pitchFamily="49" charset="-122"/>
                <a:ea typeface="仿宋" pitchFamily="49"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100">
                <a:solidFill>
                  <a:srgbClr val="000000"/>
                </a:solidFill>
              </a:rPr>
              <a:t>建筑规模为周边住宅</a:t>
            </a:r>
            <a:r>
              <a:rPr lang="en-US" altLang="zh-CN" sz="1100">
                <a:solidFill>
                  <a:srgbClr val="000000"/>
                </a:solidFill>
              </a:rPr>
              <a:t>8</a:t>
            </a:r>
            <a:r>
              <a:rPr lang="zh-CN" altLang="en-US" sz="1100">
                <a:solidFill>
                  <a:srgbClr val="000000"/>
                </a:solidFill>
              </a:rPr>
              <a:t>倍</a:t>
            </a:r>
          </a:p>
        </p:txBody>
      </p:sp>
      <p:sp>
        <p:nvSpPr>
          <p:cNvPr id="29" name="TextBox 34"/>
          <p:cNvSpPr txBox="1">
            <a:spLocks noChangeArrowheads="1"/>
          </p:cNvSpPr>
          <p:nvPr/>
        </p:nvSpPr>
        <p:spPr bwMode="auto">
          <a:xfrm>
            <a:off x="5075238" y="5772150"/>
            <a:ext cx="792162" cy="581025"/>
          </a:xfrm>
          <a:prstGeom prst="rect">
            <a:avLst/>
          </a:prstGeom>
          <a:solidFill>
            <a:schemeClr val="accent5">
              <a:lumMod val="60000"/>
              <a:lumOff val="40000"/>
            </a:schemeClr>
          </a:solidFill>
          <a:ln>
            <a:noFill/>
          </a:ln>
        </p:spPr>
        <p:txBody>
          <a:bodyPr lIns="36000" tIns="36000" rIns="36000" bIns="3600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1100" b="1">
                <a:solidFill>
                  <a:srgbClr val="000000"/>
                </a:solidFill>
                <a:latin typeface="仿宋" pitchFamily="49" charset="-122"/>
                <a:ea typeface="仿宋" pitchFamily="49" charset="-122"/>
              </a:rPr>
              <a:t>混凝土围墙铁丝网 </a:t>
            </a:r>
            <a:r>
              <a:rPr lang="en-US" altLang="zh-CN" sz="1100" b="1">
                <a:solidFill>
                  <a:srgbClr val="000000"/>
                </a:solidFill>
                <a:latin typeface="仿宋" pitchFamily="49" charset="-122"/>
                <a:ea typeface="仿宋" pitchFamily="49" charset="-122"/>
              </a:rPr>
              <a:t>3</a:t>
            </a:r>
            <a:r>
              <a:rPr lang="zh-CN" altLang="en-US" sz="1100" b="1">
                <a:solidFill>
                  <a:srgbClr val="000000"/>
                </a:solidFill>
                <a:latin typeface="仿宋" pitchFamily="49" charset="-122"/>
                <a:ea typeface="仿宋" pitchFamily="49" charset="-122"/>
              </a:rPr>
              <a:t>楼阳台隐私墙</a:t>
            </a:r>
          </a:p>
        </p:txBody>
      </p:sp>
      <p:sp>
        <p:nvSpPr>
          <p:cNvPr id="30" name="TextBox 34"/>
          <p:cNvSpPr txBox="1">
            <a:spLocks noChangeArrowheads="1"/>
          </p:cNvSpPr>
          <p:nvPr/>
        </p:nvSpPr>
        <p:spPr bwMode="auto">
          <a:xfrm>
            <a:off x="5940425" y="5765800"/>
            <a:ext cx="576263" cy="581025"/>
          </a:xfrm>
          <a:prstGeom prst="rect">
            <a:avLst/>
          </a:prstGeom>
          <a:solidFill>
            <a:schemeClr val="accent5">
              <a:lumMod val="60000"/>
              <a:lumOff val="40000"/>
            </a:schemeClr>
          </a:solidFill>
          <a:ln>
            <a:noFill/>
          </a:ln>
        </p:spPr>
        <p:txBody>
          <a:bodyPr lIns="36000" tIns="36000" rIns="36000" bIns="36000">
            <a:spAutoFit/>
          </a:bodyPr>
          <a:lstStyle>
            <a:defPPr>
              <a:defRPr lang="zh-CN"/>
            </a:defPPr>
            <a:lvl1pPr algn="ctr" eaLnBrk="1" hangingPunct="1">
              <a:defRPr sz="1050" b="1">
                <a:latin typeface="仿宋" pitchFamily="49" charset="-122"/>
                <a:ea typeface="仿宋" pitchFamily="49"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100">
                <a:solidFill>
                  <a:srgbClr val="000000"/>
                </a:solidFill>
              </a:rPr>
              <a:t>未连接互联网和电话</a:t>
            </a:r>
          </a:p>
        </p:txBody>
      </p:sp>
      <p:sp>
        <p:nvSpPr>
          <p:cNvPr id="34839" name="TextBox 7"/>
          <p:cNvSpPr txBox="1">
            <a:spLocks noChangeArrowheads="1"/>
          </p:cNvSpPr>
          <p:nvPr/>
        </p:nvSpPr>
        <p:spPr bwMode="auto">
          <a:xfrm>
            <a:off x="3757613" y="4714875"/>
            <a:ext cx="574675" cy="719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400" b="1" dirty="0">
                <a:solidFill>
                  <a:srgbClr val="000000"/>
                </a:solidFill>
                <a:latin typeface="华文中宋" panose="02010600040101010101" pitchFamily="2" charset="-122"/>
                <a:ea typeface="华文中宋" panose="02010600040101010101" pitchFamily="2" charset="-122"/>
              </a:rPr>
              <a:t>定点监视数月</a:t>
            </a:r>
          </a:p>
        </p:txBody>
      </p:sp>
      <p:pic>
        <p:nvPicPr>
          <p:cNvPr id="34840" name="Picture 19" descr="http://news.2500sz.com/news/gj/gjyw/images/2013/12/29/20131229F6A5C2197A154350A4EB5781EA67716F.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3900" y="3797300"/>
            <a:ext cx="2039938"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右箭头 33"/>
          <p:cNvSpPr/>
          <p:nvPr/>
        </p:nvSpPr>
        <p:spPr bwMode="auto">
          <a:xfrm>
            <a:off x="6516225" y="4370732"/>
            <a:ext cx="385459" cy="272676"/>
          </a:xfrm>
          <a:prstGeom prst="rightArrow">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solidFill>
              <a:srgbClr val="FF00FF"/>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sz="1600">
              <a:solidFill>
                <a:srgbClr val="000000"/>
              </a:solidFill>
            </a:endParaRPr>
          </a:p>
        </p:txBody>
      </p:sp>
      <p:sp>
        <p:nvSpPr>
          <p:cNvPr id="34844" name="TextBox 34"/>
          <p:cNvSpPr txBox="1">
            <a:spLocks noChangeArrowheads="1"/>
          </p:cNvSpPr>
          <p:nvPr/>
        </p:nvSpPr>
        <p:spPr bwMode="auto">
          <a:xfrm>
            <a:off x="7297738" y="5211763"/>
            <a:ext cx="1724025" cy="276225"/>
          </a:xfrm>
          <a:prstGeom prst="rect">
            <a:avLst/>
          </a:prstGeom>
          <a:solidFill>
            <a:srgbClr val="EFF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200" b="1">
                <a:solidFill>
                  <a:srgbClr val="000000"/>
                </a:solidFill>
                <a:latin typeface="仿宋" panose="02010609060101010101" pitchFamily="49" charset="-122"/>
                <a:ea typeface="仿宋" panose="02010609060101010101" pitchFamily="49" charset="-122"/>
              </a:rPr>
              <a:t>海军陆战队是执行人员</a:t>
            </a:r>
          </a:p>
        </p:txBody>
      </p:sp>
      <p:sp>
        <p:nvSpPr>
          <p:cNvPr id="34845" name="TextBox 7"/>
          <p:cNvSpPr txBox="1">
            <a:spLocks noChangeArrowheads="1"/>
          </p:cNvSpPr>
          <p:nvPr/>
        </p:nvSpPr>
        <p:spPr bwMode="auto">
          <a:xfrm>
            <a:off x="6454775" y="4662488"/>
            <a:ext cx="574675" cy="719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400" b="1">
                <a:solidFill>
                  <a:srgbClr val="000000"/>
                </a:solidFill>
                <a:latin typeface="华文中宋" panose="02010600040101010101" pitchFamily="2" charset="-122"/>
                <a:ea typeface="华文中宋" panose="02010600040101010101" pitchFamily="2" charset="-122"/>
              </a:rPr>
              <a:t>“定点行动”</a:t>
            </a:r>
          </a:p>
        </p:txBody>
      </p:sp>
      <p:sp>
        <p:nvSpPr>
          <p:cNvPr id="39" name="矩形 38"/>
          <p:cNvSpPr/>
          <p:nvPr/>
        </p:nvSpPr>
        <p:spPr>
          <a:xfrm>
            <a:off x="3151188" y="2209800"/>
            <a:ext cx="3730625" cy="400050"/>
          </a:xfrm>
          <a:prstGeom prst="rect">
            <a:avLst/>
          </a:prstGeom>
          <a:solidFill>
            <a:schemeClr val="accent6">
              <a:lumMod val="20000"/>
              <a:lumOff val="80000"/>
            </a:schemeClr>
          </a:solidFill>
          <a:ln w="19050">
            <a:solidFill>
              <a:srgbClr val="0070C0"/>
            </a:solidFill>
          </a:ln>
        </p:spPr>
        <p:txBody>
          <a:bodyPr>
            <a:spAutoFit/>
          </a:bodyPr>
          <a:lstStyle/>
          <a:p>
            <a:pPr algn="ctr">
              <a:defRPr/>
            </a:pPr>
            <a:r>
              <a:rPr lang="zh-CN" altLang="en-US" sz="2000" b="1" dirty="0">
                <a:solidFill>
                  <a:srgbClr val="C00000"/>
                </a:solidFill>
                <a:latin typeface="华文中宋" pitchFamily="2" charset="-122"/>
                <a:ea typeface="华文中宋" pitchFamily="2" charset="-122"/>
              </a:rPr>
              <a:t>案例：数据“击毙”本拉登</a:t>
            </a:r>
          </a:p>
        </p:txBody>
      </p:sp>
      <p:sp>
        <p:nvSpPr>
          <p:cNvPr id="34847" name="Rectangle 20"/>
          <p:cNvSpPr>
            <a:spLocks noChangeArrowheads="1"/>
          </p:cNvSpPr>
          <p:nvPr/>
        </p:nvSpPr>
        <p:spPr bwMode="auto">
          <a:xfrm>
            <a:off x="384175" y="1306513"/>
            <a:ext cx="8435975" cy="70643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lvl="1">
              <a:buFontTx/>
              <a:buBlip>
                <a:blip r:embed="rId9"/>
              </a:buBlip>
            </a:pPr>
            <a:r>
              <a:rPr lang="zh-CN" altLang="en-US" sz="2000" b="1">
                <a:solidFill>
                  <a:srgbClr val="000000"/>
                </a:solidFill>
                <a:latin typeface="华文中宋" panose="02010600040101010101" pitchFamily="2" charset="-122"/>
                <a:ea typeface="华文中宋" panose="02010600040101010101" pitchFamily="2" charset="-122"/>
                <a:sym typeface="Arial" panose="020B0604020202020204" pitchFamily="34" charset="0"/>
              </a:rPr>
              <a:t>大数据分析帮助美国从</a:t>
            </a:r>
            <a:r>
              <a:rPr lang="zh-CN" altLang="en-US" sz="2000" b="1">
                <a:solidFill>
                  <a:srgbClr val="FF0000"/>
                </a:solidFill>
                <a:latin typeface="华文中宋" panose="02010600040101010101" pitchFamily="2" charset="-122"/>
                <a:ea typeface="华文中宋" panose="02010600040101010101" pitchFamily="2" charset="-122"/>
                <a:sym typeface="Arial" panose="020B0604020202020204" pitchFamily="34" charset="0"/>
              </a:rPr>
              <a:t>海量信息中关联</a:t>
            </a:r>
            <a:r>
              <a:rPr lang="zh-CN" altLang="en-US" sz="2000" b="1">
                <a:solidFill>
                  <a:srgbClr val="000000"/>
                </a:solidFill>
                <a:latin typeface="华文中宋" panose="02010600040101010101" pitchFamily="2" charset="-122"/>
                <a:ea typeface="华文中宋" panose="02010600040101010101" pitchFamily="2" charset="-122"/>
                <a:sym typeface="Arial" panose="020B0604020202020204" pitchFamily="34" charset="0"/>
              </a:rPr>
              <a:t>出本拉登的可能藏身地，进一步进行</a:t>
            </a:r>
            <a:r>
              <a:rPr lang="zh-CN" altLang="en-US" sz="2000" b="1">
                <a:solidFill>
                  <a:srgbClr val="FF0000"/>
                </a:solidFill>
                <a:latin typeface="华文中宋" panose="02010600040101010101" pitchFamily="2" charset="-122"/>
                <a:ea typeface="华文中宋" panose="02010600040101010101" pitchFamily="2" charset="-122"/>
                <a:sym typeface="Arial" panose="020B0604020202020204" pitchFamily="34" charset="0"/>
              </a:rPr>
              <a:t>情报印证</a:t>
            </a:r>
            <a:r>
              <a:rPr lang="zh-CN" altLang="en-US" sz="2000" b="1">
                <a:solidFill>
                  <a:srgbClr val="000000"/>
                </a:solidFill>
                <a:latin typeface="华文中宋" panose="02010600040101010101" pitchFamily="2" charset="-122"/>
                <a:ea typeface="华文中宋" panose="02010600040101010101" pitchFamily="2" charset="-122"/>
                <a:sym typeface="Arial" panose="020B0604020202020204" pitchFamily="34" charset="0"/>
              </a:rPr>
              <a:t>最终确认，是击毙本拉登的关键</a:t>
            </a:r>
          </a:p>
        </p:txBody>
      </p:sp>
      <p:sp>
        <p:nvSpPr>
          <p:cNvPr id="32" name="右箭头 31"/>
          <p:cNvSpPr/>
          <p:nvPr/>
        </p:nvSpPr>
        <p:spPr bwMode="auto">
          <a:xfrm rot="16200000">
            <a:off x="4493580" y="5324665"/>
            <a:ext cx="385459" cy="272676"/>
          </a:xfrm>
          <a:prstGeom prst="rightArrow">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solidFill>
              <a:srgbClr val="FF00FF"/>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sz="1600">
              <a:solidFill>
                <a:srgbClr val="000000"/>
              </a:solidFill>
            </a:endParaRPr>
          </a:p>
        </p:txBody>
      </p:sp>
      <p:sp>
        <p:nvSpPr>
          <p:cNvPr id="33" name="右箭头 32"/>
          <p:cNvSpPr/>
          <p:nvPr/>
        </p:nvSpPr>
        <p:spPr bwMode="auto">
          <a:xfrm rot="5400000">
            <a:off x="4515618" y="3495143"/>
            <a:ext cx="385459" cy="272676"/>
          </a:xfrm>
          <a:prstGeom prst="rightArrow">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solidFill>
              <a:srgbClr val="FF00FF"/>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sz="1600">
              <a:solidFill>
                <a:srgbClr val="000000"/>
              </a:solidFill>
            </a:endParaRPr>
          </a:p>
        </p:txBody>
      </p:sp>
      <p:sp>
        <p:nvSpPr>
          <p:cNvPr id="37" name="右箭头 36"/>
          <p:cNvSpPr/>
          <p:nvPr/>
        </p:nvSpPr>
        <p:spPr bwMode="auto">
          <a:xfrm rot="5400000">
            <a:off x="5235698" y="3483911"/>
            <a:ext cx="385459" cy="272676"/>
          </a:xfrm>
          <a:prstGeom prst="rightArrow">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solidFill>
              <a:srgbClr val="FF00FF"/>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sz="1600">
              <a:solidFill>
                <a:srgbClr val="000000"/>
              </a:solidFill>
            </a:endParaRPr>
          </a:p>
        </p:txBody>
      </p:sp>
      <p:sp>
        <p:nvSpPr>
          <p:cNvPr id="38" name="右箭头 37"/>
          <p:cNvSpPr/>
          <p:nvPr/>
        </p:nvSpPr>
        <p:spPr bwMode="auto">
          <a:xfrm rot="16200000">
            <a:off x="5293646" y="5324664"/>
            <a:ext cx="385459" cy="272676"/>
          </a:xfrm>
          <a:prstGeom prst="rightArrow">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solidFill>
              <a:srgbClr val="FF00FF"/>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sz="1600">
              <a:solidFill>
                <a:srgbClr val="000000"/>
              </a:solidFill>
            </a:endParaRPr>
          </a:p>
        </p:txBody>
      </p:sp>
      <p:sp>
        <p:nvSpPr>
          <p:cNvPr id="34860" name="TextBox 7"/>
          <p:cNvSpPr txBox="1">
            <a:spLocks noChangeArrowheads="1"/>
          </p:cNvSpPr>
          <p:nvPr/>
        </p:nvSpPr>
        <p:spPr bwMode="auto">
          <a:xfrm>
            <a:off x="6742113" y="5727700"/>
            <a:ext cx="925512" cy="5032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400" b="1">
                <a:solidFill>
                  <a:srgbClr val="000000"/>
                </a:solidFill>
                <a:latin typeface="华文中宋" panose="02010600040101010101" pitchFamily="2" charset="-122"/>
                <a:ea typeface="华文中宋" panose="02010600040101010101" pitchFamily="2" charset="-122"/>
              </a:rPr>
              <a:t>多源信息相互验证</a:t>
            </a:r>
          </a:p>
        </p:txBody>
      </p:sp>
      <p:sp>
        <p:nvSpPr>
          <p:cNvPr id="34861" name="标题 1"/>
          <p:cNvSpPr txBox="1">
            <a:spLocks/>
          </p:cNvSpPr>
          <p:nvPr/>
        </p:nvSpPr>
        <p:spPr bwMode="auto">
          <a:xfrm>
            <a:off x="500063" y="528638"/>
            <a:ext cx="8229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zh-CN" altLang="en-US" sz="3600" b="1">
                <a:solidFill>
                  <a:srgbClr val="C00000"/>
                </a:solidFill>
                <a:latin typeface="微软雅黑" panose="020B0503020204020204" pitchFamily="34" charset="-122"/>
                <a:ea typeface="微软雅黑" panose="020B0503020204020204" pitchFamily="34" charset="-122"/>
              </a:rPr>
              <a:t>信息内容安全案例：反恐情报挖掘</a:t>
            </a:r>
          </a:p>
        </p:txBody>
      </p:sp>
      <p:sp>
        <p:nvSpPr>
          <p:cNvPr id="35" name="右箭头 34"/>
          <p:cNvSpPr/>
          <p:nvPr/>
        </p:nvSpPr>
        <p:spPr bwMode="auto">
          <a:xfrm rot="5400000">
            <a:off x="5889116" y="3483912"/>
            <a:ext cx="385459" cy="272676"/>
          </a:xfrm>
          <a:prstGeom prst="rightArrow">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solidFill>
              <a:srgbClr val="FF00FF"/>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sz="1600">
              <a:solidFill>
                <a:srgbClr val="000000"/>
              </a:solidFill>
            </a:endParaRPr>
          </a:p>
        </p:txBody>
      </p:sp>
      <p:sp>
        <p:nvSpPr>
          <p:cNvPr id="36" name="右箭头 35"/>
          <p:cNvSpPr/>
          <p:nvPr/>
        </p:nvSpPr>
        <p:spPr bwMode="auto">
          <a:xfrm rot="16200000">
            <a:off x="6001593" y="5329102"/>
            <a:ext cx="385459" cy="272676"/>
          </a:xfrm>
          <a:prstGeom prst="rightArrow">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9525" cap="flat" cmpd="sng" algn="ctr">
            <a:solidFill>
              <a:srgbClr val="FF00FF"/>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sz="16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
          <p:cNvSpPr>
            <a:spLocks noChangeArrowheads="1"/>
          </p:cNvSpPr>
          <p:nvPr/>
        </p:nvSpPr>
        <p:spPr bwMode="auto">
          <a:xfrm>
            <a:off x="500063" y="1412875"/>
            <a:ext cx="8229600" cy="7080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lvl="1" algn="just">
              <a:buFontTx/>
              <a:buBlip>
                <a:blip r:embed="rId3"/>
              </a:buBlip>
            </a:pPr>
            <a:r>
              <a:rPr lang="zh-CN" altLang="en-US" sz="2000" b="1">
                <a:latin typeface="华文中宋" panose="02010600040101010101" pitchFamily="2" charset="-122"/>
                <a:ea typeface="华文中宋" panose="02010600040101010101" pitchFamily="2" charset="-122"/>
                <a:sym typeface="Arial" panose="020B0604020202020204" pitchFamily="34" charset="0"/>
              </a:rPr>
              <a:t>涉密人员互联网及</a:t>
            </a:r>
            <a:r>
              <a:rPr lang="zh-CN" altLang="en-US" sz="2000" b="1">
                <a:solidFill>
                  <a:srgbClr val="FF0000"/>
                </a:solidFill>
                <a:latin typeface="华文中宋" panose="02010600040101010101" pitchFamily="2" charset="-122"/>
                <a:ea typeface="华文中宋" panose="02010600040101010101" pitchFamily="2" charset="-122"/>
                <a:sym typeface="Arial" panose="020B0604020202020204" pitchFamily="34" charset="0"/>
              </a:rPr>
              <a:t>社交网络行为</a:t>
            </a:r>
            <a:r>
              <a:rPr lang="zh-CN" altLang="en-US" sz="2000" b="1">
                <a:solidFill>
                  <a:srgbClr val="000000"/>
                </a:solidFill>
                <a:latin typeface="华文中宋" panose="02010600040101010101" pitchFamily="2" charset="-122"/>
                <a:ea typeface="华文中宋" panose="02010600040101010101" pitchFamily="2" charset="-122"/>
                <a:sym typeface="Arial" panose="020B0604020202020204" pitchFamily="34" charset="0"/>
              </a:rPr>
              <a:t>不当可能引发信息失泄密，造成严重后果</a:t>
            </a:r>
          </a:p>
        </p:txBody>
      </p:sp>
      <p:pic>
        <p:nvPicPr>
          <p:cNvPr id="29" name="Picture 3"/>
          <p:cNvPicPr>
            <a:picLocks noChangeAspect="1" noChangeArrowheads="1"/>
          </p:cNvPicPr>
          <p:nvPr/>
        </p:nvPicPr>
        <p:blipFill>
          <a:blip r:embed="rId4"/>
          <a:srcRect/>
          <a:stretch>
            <a:fillRect/>
          </a:stretch>
        </p:blipFill>
        <p:spPr bwMode="auto">
          <a:xfrm>
            <a:off x="577850" y="2282825"/>
            <a:ext cx="2784475" cy="2513013"/>
          </a:xfrm>
          <a:prstGeom prst="rect">
            <a:avLst/>
          </a:prstGeom>
          <a:noFill/>
          <a:ln>
            <a:noFill/>
          </a:ln>
          <a:effectLst>
            <a:prstShdw prst="shdw17" dist="17961" dir="2700000">
              <a:schemeClr val="accent1">
                <a:gamma/>
                <a:shade val="60000"/>
                <a:invGamma/>
              </a:schemeClr>
            </a:prstShdw>
          </a:effectLst>
        </p:spPr>
      </p:pic>
      <p:pic>
        <p:nvPicPr>
          <p:cNvPr id="36868" name="Picture 1" descr="C:\Users\SnifferPro\AppData\Roaming\Tencent\Users\13242675\QQ\WinTemp\RichOle\D@299R]R}}A[](M[KI[E3L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3211513"/>
            <a:ext cx="2541588"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矩形 30"/>
          <p:cNvSpPr/>
          <p:nvPr/>
        </p:nvSpPr>
        <p:spPr>
          <a:xfrm>
            <a:off x="4265613" y="6086475"/>
            <a:ext cx="4321175" cy="584200"/>
          </a:xfrm>
          <a:prstGeom prst="rect">
            <a:avLst/>
          </a:prstGeom>
          <a:solidFill>
            <a:schemeClr val="accent6">
              <a:lumMod val="20000"/>
              <a:lumOff val="80000"/>
            </a:schemeClr>
          </a:solidFill>
          <a:ln w="19050">
            <a:solidFill>
              <a:srgbClr val="0070C0"/>
            </a:solidFill>
          </a:ln>
        </p:spPr>
        <p:txBody>
          <a:bodyPr>
            <a:spAutoFit/>
          </a:bodyPr>
          <a:lstStyle/>
          <a:p>
            <a:pPr algn="ctr">
              <a:defRPr/>
            </a:pPr>
            <a:r>
              <a:rPr lang="zh-CN" altLang="en-US" sz="1600" b="1" dirty="0">
                <a:solidFill>
                  <a:srgbClr val="C00000"/>
                </a:solidFill>
                <a:latin typeface="华文中宋" pitchFamily="2" charset="-122"/>
                <a:ea typeface="华文中宋" pitchFamily="2" charset="-122"/>
              </a:rPr>
              <a:t>俄军人社交网络行为不当引起位置信息泄露，造成严重后果</a:t>
            </a:r>
          </a:p>
        </p:txBody>
      </p:sp>
      <p:pic>
        <p:nvPicPr>
          <p:cNvPr id="36870"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35413" y="2149475"/>
            <a:ext cx="4584700"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86232" y="4173538"/>
            <a:ext cx="180022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图片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27763" y="3027363"/>
            <a:ext cx="2457450"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34"/>
          <p:cNvSpPr/>
          <p:nvPr/>
        </p:nvSpPr>
        <p:spPr>
          <a:xfrm>
            <a:off x="293688" y="4379913"/>
            <a:ext cx="4321175" cy="1077912"/>
          </a:xfrm>
          <a:prstGeom prst="rect">
            <a:avLst/>
          </a:prstGeom>
          <a:solidFill>
            <a:schemeClr val="accent6">
              <a:lumMod val="20000"/>
              <a:lumOff val="80000"/>
            </a:schemeClr>
          </a:solidFill>
          <a:ln w="19050">
            <a:solidFill>
              <a:srgbClr val="0070C0"/>
            </a:solidFill>
          </a:ln>
        </p:spPr>
        <p:txBody>
          <a:bodyPr>
            <a:spAutoFit/>
          </a:bodyPr>
          <a:lstStyle/>
          <a:p>
            <a:pPr algn="ctr">
              <a:defRPr/>
            </a:pPr>
            <a:r>
              <a:rPr lang="en-US" altLang="zh-CN" sz="1600" b="1" dirty="0">
                <a:solidFill>
                  <a:srgbClr val="C00000"/>
                </a:solidFill>
                <a:latin typeface="华文中宋" pitchFamily="2" charset="-122"/>
                <a:ea typeface="华文中宋" pitchFamily="2" charset="-122"/>
              </a:rPr>
              <a:t>2011</a:t>
            </a:r>
            <a:r>
              <a:rPr lang="zh-CN" altLang="en-US" sz="1600" b="1" dirty="0">
                <a:solidFill>
                  <a:srgbClr val="C00000"/>
                </a:solidFill>
                <a:latin typeface="华文中宋" pitchFamily="2" charset="-122"/>
                <a:ea typeface="华文中宋" pitchFamily="2" charset="-122"/>
              </a:rPr>
              <a:t>年出版的</a:t>
            </a:r>
            <a:r>
              <a:rPr lang="en-US" altLang="zh-CN" sz="1600" b="1" dirty="0">
                <a:solidFill>
                  <a:srgbClr val="C00000"/>
                </a:solidFill>
                <a:latin typeface="华文中宋" pitchFamily="2" charset="-122"/>
                <a:ea typeface="华文中宋" pitchFamily="2" charset="-122"/>
              </a:rPr>
              <a:t>《</a:t>
            </a:r>
            <a:r>
              <a:rPr lang="zh-CN" altLang="en-US" sz="1600" b="1" dirty="0">
                <a:solidFill>
                  <a:srgbClr val="C00000"/>
                </a:solidFill>
                <a:latin typeface="华文中宋" pitchFamily="2" charset="-122"/>
                <a:ea typeface="华文中宋" pitchFamily="2" charset="-122"/>
              </a:rPr>
              <a:t>美国军队的社交网络官方指导手册</a:t>
            </a:r>
            <a:r>
              <a:rPr lang="en-US" altLang="zh-CN" sz="1600" b="1" dirty="0">
                <a:solidFill>
                  <a:srgbClr val="C00000"/>
                </a:solidFill>
                <a:latin typeface="华文中宋" pitchFamily="2" charset="-122"/>
                <a:ea typeface="华文中宋" pitchFamily="2" charset="-122"/>
              </a:rPr>
              <a:t>》</a:t>
            </a:r>
            <a:r>
              <a:rPr lang="zh-CN" altLang="en-US" sz="1600" b="1" dirty="0">
                <a:solidFill>
                  <a:srgbClr val="C00000"/>
                </a:solidFill>
                <a:latin typeface="华文中宋" pitchFamily="2" charset="-122"/>
                <a:ea typeface="华文中宋" pitchFamily="2" charset="-122"/>
              </a:rPr>
              <a:t>针对美国军人浏览互联网，尤其是“社交网络”时对地理标注、隐私设置、视频发布等具体内容上有详尽的使用规范</a:t>
            </a:r>
          </a:p>
        </p:txBody>
      </p:sp>
      <p:sp>
        <p:nvSpPr>
          <p:cNvPr id="36874" name="标题 1"/>
          <p:cNvSpPr txBox="1">
            <a:spLocks/>
          </p:cNvSpPr>
          <p:nvPr/>
        </p:nvSpPr>
        <p:spPr bwMode="auto">
          <a:xfrm>
            <a:off x="500063" y="620713"/>
            <a:ext cx="8229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zh-CN" altLang="en-US" sz="3600" b="1">
                <a:solidFill>
                  <a:srgbClr val="C00000"/>
                </a:solidFill>
                <a:latin typeface="微软雅黑" panose="020B0503020204020204" pitchFamily="34" charset="-122"/>
                <a:ea typeface="微软雅黑" panose="020B0503020204020204" pitchFamily="34" charset="-122"/>
              </a:rPr>
              <a:t>信息内容安全案例：社交网络泄密风险</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0"/>
          <p:cNvSpPr>
            <a:spLocks noChangeArrowheads="1"/>
          </p:cNvSpPr>
          <p:nvPr/>
        </p:nvSpPr>
        <p:spPr bwMode="auto">
          <a:xfrm>
            <a:off x="500063" y="1484313"/>
            <a:ext cx="8229600" cy="7080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lvl="1" algn="just">
              <a:buFontTx/>
              <a:buBlip>
                <a:blip r:embed="rId3"/>
              </a:buBlip>
            </a:pPr>
            <a:r>
              <a:rPr lang="zh-CN" altLang="en-US" sz="2000" b="1">
                <a:latin typeface="华文中宋" panose="02010600040101010101" pitchFamily="2" charset="-122"/>
                <a:ea typeface="华文中宋" panose="02010600040101010101" pitchFamily="2" charset="-122"/>
                <a:sym typeface="Arial" panose="020B0604020202020204" pitchFamily="34" charset="0"/>
              </a:rPr>
              <a:t>网络上言论真假难辨，轻者影响个人公司品牌，而</a:t>
            </a:r>
            <a:r>
              <a:rPr lang="zh-CN" altLang="en-US" sz="2000" b="1">
                <a:solidFill>
                  <a:srgbClr val="FF0000"/>
                </a:solidFill>
                <a:latin typeface="华文中宋" panose="02010600040101010101" pitchFamily="2" charset="-122"/>
                <a:ea typeface="华文中宋" panose="02010600040101010101" pitchFamily="2" charset="-122"/>
                <a:sym typeface="Arial" panose="020B0604020202020204" pitchFamily="34" charset="0"/>
              </a:rPr>
              <a:t>社会舆情</a:t>
            </a:r>
            <a:r>
              <a:rPr lang="zh-CN" altLang="en-US" sz="2000" b="1">
                <a:latin typeface="华文中宋" panose="02010600040101010101" pitchFamily="2" charset="-122"/>
                <a:ea typeface="华文中宋" panose="02010600040101010101" pitchFamily="2" charset="-122"/>
                <a:sym typeface="Arial" panose="020B0604020202020204" pitchFamily="34" charset="0"/>
              </a:rPr>
              <a:t>发酵会影响社会稳定，控制不当甚至引发国家动荡</a:t>
            </a:r>
            <a:endParaRPr lang="zh-CN" altLang="en-US" sz="2000" b="1">
              <a:solidFill>
                <a:srgbClr val="000000"/>
              </a:solidFill>
              <a:latin typeface="华文中宋" panose="02010600040101010101" pitchFamily="2" charset="-122"/>
              <a:ea typeface="华文中宋" panose="02010600040101010101" pitchFamily="2" charset="-122"/>
              <a:sym typeface="Arial" panose="020B0604020202020204" pitchFamily="34" charset="0"/>
            </a:endParaRPr>
          </a:p>
        </p:txBody>
      </p:sp>
      <p:sp>
        <p:nvSpPr>
          <p:cNvPr id="38915" name="标题 1"/>
          <p:cNvSpPr txBox="1">
            <a:spLocks/>
          </p:cNvSpPr>
          <p:nvPr/>
        </p:nvSpPr>
        <p:spPr bwMode="auto">
          <a:xfrm>
            <a:off x="500063" y="620713"/>
            <a:ext cx="8229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zh-CN" altLang="en-US" sz="3600" b="1">
                <a:solidFill>
                  <a:srgbClr val="C00000"/>
                </a:solidFill>
                <a:latin typeface="微软雅黑" panose="020B0503020204020204" pitchFamily="34" charset="-122"/>
                <a:ea typeface="微软雅黑" panose="020B0503020204020204" pitchFamily="34" charset="-122"/>
              </a:rPr>
              <a:t>信息内容安全案例：舆情发酵引发动荡</a:t>
            </a:r>
          </a:p>
        </p:txBody>
      </p:sp>
      <p:sp>
        <p:nvSpPr>
          <p:cNvPr id="11" name="灯片编号占位符 3"/>
          <p:cNvSpPr>
            <a:spLocks noGrp="1"/>
          </p:cNvSpPr>
          <p:nvPr>
            <p:ph type="sldNum" sz="quarter" idx="12"/>
          </p:nvPr>
        </p:nvSpPr>
        <p:spPr>
          <a:xfrm>
            <a:off x="6457950" y="6592888"/>
            <a:ext cx="2057400" cy="365125"/>
          </a:xfrm>
        </p:spPr>
        <p:txBody>
          <a:bodyPr rtlCol="0"/>
          <a:lstStyle/>
          <a:p>
            <a:pPr>
              <a:defRPr/>
            </a:pPr>
            <a:r>
              <a:rPr lang="en-US" altLang="zh-CN" dirty="0">
                <a:solidFill>
                  <a:schemeClr val="tx1">
                    <a:tint val="75000"/>
                  </a:schemeClr>
                </a:solidFill>
              </a:rPr>
              <a:t>31</a:t>
            </a:r>
          </a:p>
        </p:txBody>
      </p:sp>
      <p:pic>
        <p:nvPicPr>
          <p:cNvPr id="38917"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236218"/>
            <a:ext cx="22733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78933" y="4609500"/>
            <a:ext cx="2690813"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52984" y="2420888"/>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00788" y="2057400"/>
            <a:ext cx="2343150"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图片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00788" y="5218113"/>
            <a:ext cx="2254250"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a:t>信息检索技术的应用</a:t>
            </a:r>
          </a:p>
        </p:txBody>
      </p:sp>
      <p:sp>
        <p:nvSpPr>
          <p:cNvPr id="40963" name="内容占位符 30"/>
          <p:cNvSpPr>
            <a:spLocks noGrp="1"/>
          </p:cNvSpPr>
          <p:nvPr>
            <p:ph idx="1"/>
          </p:nvPr>
        </p:nvSpPr>
        <p:spPr>
          <a:xfrm>
            <a:off x="734888" y="1816447"/>
            <a:ext cx="8229600" cy="4953000"/>
          </a:xfrm>
        </p:spPr>
        <p:txBody>
          <a:bodyPr/>
          <a:lstStyle/>
          <a:p>
            <a:pPr eaLnBrk="1" hangingPunct="1"/>
            <a:endParaRPr lang="zh-CN" altLang="en-US">
              <a:cs typeface="ＭＳ Ｐゴシック" panose="020B0600070205080204" pitchFamily="34" charset="-128"/>
            </a:endParaRPr>
          </a:p>
        </p:txBody>
      </p:sp>
      <p:sp>
        <p:nvSpPr>
          <p:cNvPr id="4096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26E95101-7E88-4115-9655-3D0AFE145CB5}" type="slidenum">
              <a:rPr lang="en-US" altLang="zh-CN" sz="1200" smtClean="0">
                <a:solidFill>
                  <a:srgbClr val="898989"/>
                </a:solidFill>
                <a:latin typeface="Calibri" panose="020F0502020204030204" pitchFamily="34" charset="0"/>
              </a:rPr>
              <a:pPr>
                <a:spcBef>
                  <a:spcPct val="0"/>
                </a:spcBef>
                <a:buClrTx/>
                <a:buFontTx/>
                <a:buNone/>
              </a:pPr>
              <a:t>28</a:t>
            </a:fld>
            <a:endParaRPr lang="en-US" altLang="zh-CN" sz="1200">
              <a:solidFill>
                <a:srgbClr val="898989"/>
              </a:solidFill>
              <a:latin typeface="Calibri" panose="020F0502020204030204" pitchFamily="34" charset="0"/>
            </a:endParaRPr>
          </a:p>
        </p:txBody>
      </p:sp>
      <p:pic>
        <p:nvPicPr>
          <p:cNvPr id="931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238" y="2141885"/>
            <a:ext cx="15779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238" y="2746722"/>
            <a:ext cx="15843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9351" y="2276822"/>
            <a:ext cx="19732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9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4588" y="2637185"/>
            <a:ext cx="19907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9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5726" y="6310660"/>
            <a:ext cx="17240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92" name="Picture 8" descr="faceboo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5726" y="5813772"/>
            <a:ext cx="16954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3" name="Text Box 9"/>
          <p:cNvSpPr txBox="1">
            <a:spLocks noChangeArrowheads="1"/>
          </p:cNvSpPr>
          <p:nvPr/>
        </p:nvSpPr>
        <p:spPr bwMode="auto">
          <a:xfrm>
            <a:off x="1033338" y="3438872"/>
            <a:ext cx="1800225" cy="350838"/>
          </a:xfrm>
          <a:prstGeom prst="rect">
            <a:avLst/>
          </a:prstGeom>
          <a:noFill/>
          <a:ln w="9525" algn="ctr">
            <a:noFill/>
            <a:miter lim="800000"/>
            <a:headEnd/>
            <a:tailEnd/>
          </a:ln>
          <a:effectLst/>
        </p:spPr>
        <p:txBody>
          <a:bodyPr>
            <a:spAutoFit/>
          </a:bodyPr>
          <a:lstStyle/>
          <a:p>
            <a:pPr algn="ctr">
              <a:lnSpc>
                <a:spcPct val="85000"/>
              </a:lnSpc>
              <a:spcBef>
                <a:spcPct val="50000"/>
              </a:spcBef>
              <a:defRPr/>
            </a:pPr>
            <a:r>
              <a:rPr kumimoji="0" lang="zh-CN" altLang="en-US" sz="2000" dirty="0">
                <a:effectLst>
                  <a:outerShdw blurRad="38100" dist="38100" dir="2700000" algn="tl">
                    <a:srgbClr val="C0C0C0"/>
                  </a:outerShdw>
                </a:effectLst>
                <a:latin typeface="Arial Narrow" pitchFamily="34" charset="0"/>
              </a:rPr>
              <a:t>搜索</a:t>
            </a:r>
          </a:p>
        </p:txBody>
      </p:sp>
      <p:sp>
        <p:nvSpPr>
          <p:cNvPr id="93194" name="Text Box 10"/>
          <p:cNvSpPr txBox="1">
            <a:spLocks noChangeArrowheads="1"/>
          </p:cNvSpPr>
          <p:nvPr/>
        </p:nvSpPr>
        <p:spPr bwMode="auto">
          <a:xfrm>
            <a:off x="6030788" y="3181697"/>
            <a:ext cx="1800225" cy="350838"/>
          </a:xfrm>
          <a:prstGeom prst="rect">
            <a:avLst/>
          </a:prstGeom>
          <a:noFill/>
          <a:ln w="9525" algn="ctr">
            <a:noFill/>
            <a:miter lim="800000"/>
            <a:headEnd/>
            <a:tailEnd/>
          </a:ln>
          <a:effectLst/>
        </p:spPr>
        <p:txBody>
          <a:bodyPr>
            <a:spAutoFit/>
          </a:bodyPr>
          <a:lstStyle/>
          <a:p>
            <a:pPr algn="ctr">
              <a:lnSpc>
                <a:spcPct val="85000"/>
              </a:lnSpc>
              <a:spcBef>
                <a:spcPct val="50000"/>
              </a:spcBef>
              <a:defRPr/>
            </a:pPr>
            <a:r>
              <a:rPr kumimoji="0" lang="zh-CN" altLang="en-US" sz="2000">
                <a:effectLst>
                  <a:outerShdw blurRad="38100" dist="38100" dir="2700000" algn="tl">
                    <a:srgbClr val="C0C0C0"/>
                  </a:outerShdw>
                </a:effectLst>
                <a:latin typeface="Arial Narrow" pitchFamily="34" charset="0"/>
              </a:rPr>
              <a:t>推荐</a:t>
            </a:r>
          </a:p>
        </p:txBody>
      </p:sp>
      <p:sp>
        <p:nvSpPr>
          <p:cNvPr id="93195" name="Text Box 11"/>
          <p:cNvSpPr txBox="1">
            <a:spLocks noChangeArrowheads="1"/>
          </p:cNvSpPr>
          <p:nvPr/>
        </p:nvSpPr>
        <p:spPr bwMode="auto">
          <a:xfrm>
            <a:off x="4994151" y="6309072"/>
            <a:ext cx="1800225" cy="350838"/>
          </a:xfrm>
          <a:prstGeom prst="rect">
            <a:avLst/>
          </a:prstGeom>
          <a:noFill/>
          <a:ln w="9525" algn="ctr">
            <a:noFill/>
            <a:miter lim="800000"/>
            <a:headEnd/>
            <a:tailEnd/>
          </a:ln>
          <a:effectLst/>
        </p:spPr>
        <p:txBody>
          <a:bodyPr>
            <a:spAutoFit/>
          </a:bodyPr>
          <a:lstStyle/>
          <a:p>
            <a:pPr algn="ctr">
              <a:lnSpc>
                <a:spcPct val="85000"/>
              </a:lnSpc>
              <a:spcBef>
                <a:spcPct val="50000"/>
              </a:spcBef>
              <a:defRPr/>
            </a:pPr>
            <a:r>
              <a:rPr kumimoji="0" lang="zh-CN" altLang="en-US" sz="2000" dirty="0">
                <a:effectLst>
                  <a:outerShdw blurRad="38100" dist="38100" dir="2700000" algn="tl">
                    <a:srgbClr val="C0C0C0"/>
                  </a:outerShdw>
                </a:effectLst>
                <a:latin typeface="Arial Narrow" pitchFamily="34" charset="0"/>
              </a:rPr>
              <a:t>挖掘</a:t>
            </a:r>
          </a:p>
        </p:txBody>
      </p:sp>
      <p:sp>
        <p:nvSpPr>
          <p:cNvPr id="93196" name="AutoShape 12"/>
          <p:cNvSpPr>
            <a:spLocks noChangeArrowheads="1"/>
          </p:cNvSpPr>
          <p:nvPr/>
        </p:nvSpPr>
        <p:spPr bwMode="auto">
          <a:xfrm rot="2204725">
            <a:off x="3106613" y="3399185"/>
            <a:ext cx="576263" cy="301625"/>
          </a:xfrm>
          <a:prstGeom prst="leftArrow">
            <a:avLst>
              <a:gd name="adj1" fmla="val 50000"/>
              <a:gd name="adj2" fmla="val 47763"/>
            </a:avLst>
          </a:prstGeom>
          <a:solidFill>
            <a:srgbClr val="EAEEC2"/>
          </a:solidFill>
          <a:ln w="9525" algn="ctr">
            <a:solidFill>
              <a:schemeClr val="tx1"/>
            </a:solidFill>
            <a:miter lim="800000"/>
            <a:headEnd/>
            <a:tailEnd/>
          </a:ln>
          <a:effectLst/>
        </p:spPr>
        <p:txBody>
          <a:bodyPr wrap="none" anchor="ctr"/>
          <a:lstStyle/>
          <a:p>
            <a:pPr algn="ctr">
              <a:lnSpc>
                <a:spcPct val="85000"/>
              </a:lnSpc>
              <a:defRPr/>
            </a:pPr>
            <a:r>
              <a:rPr kumimoji="0" lang="en-US" altLang="zh-CN" sz="2000">
                <a:effectLst>
                  <a:outerShdw blurRad="38100" dist="38100" dir="2700000" algn="tl">
                    <a:srgbClr val="FFFFFF"/>
                  </a:outerShdw>
                </a:effectLst>
                <a:latin typeface="Arial Narrow" pitchFamily="34" charset="0"/>
              </a:rPr>
              <a:t>  </a:t>
            </a:r>
          </a:p>
        </p:txBody>
      </p:sp>
      <p:sp>
        <p:nvSpPr>
          <p:cNvPr id="93197" name="AutoShape 13"/>
          <p:cNvSpPr>
            <a:spLocks noChangeArrowheads="1"/>
          </p:cNvSpPr>
          <p:nvPr/>
        </p:nvSpPr>
        <p:spPr bwMode="auto">
          <a:xfrm rot="8356781">
            <a:off x="5252913" y="3419822"/>
            <a:ext cx="665163" cy="301625"/>
          </a:xfrm>
          <a:prstGeom prst="leftArrow">
            <a:avLst>
              <a:gd name="adj1" fmla="val 50000"/>
              <a:gd name="adj2" fmla="val 55132"/>
            </a:avLst>
          </a:prstGeom>
          <a:solidFill>
            <a:srgbClr val="EAEEC2"/>
          </a:solidFill>
          <a:ln w="9525" algn="ctr">
            <a:solidFill>
              <a:schemeClr val="tx1"/>
            </a:solidFill>
            <a:miter lim="800000"/>
            <a:headEnd/>
            <a:tailEnd/>
          </a:ln>
        </p:spPr>
        <p:txBody>
          <a:bodyPr wrap="none"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93198" name="AutoShape 14"/>
          <p:cNvSpPr>
            <a:spLocks noChangeArrowheads="1"/>
          </p:cNvSpPr>
          <p:nvPr/>
        </p:nvSpPr>
        <p:spPr bwMode="auto">
          <a:xfrm rot="-5400000">
            <a:off x="4196432" y="5376416"/>
            <a:ext cx="584200" cy="290512"/>
          </a:xfrm>
          <a:prstGeom prst="leftArrow">
            <a:avLst>
              <a:gd name="adj1" fmla="val 50000"/>
              <a:gd name="adj2" fmla="val 50273"/>
            </a:avLst>
          </a:prstGeom>
          <a:solidFill>
            <a:srgbClr val="EAEEC2"/>
          </a:solidFill>
          <a:ln w="9525" algn="ctr">
            <a:solidFill>
              <a:schemeClr val="tx1"/>
            </a:solidFill>
            <a:miter lim="800000"/>
            <a:headEnd/>
            <a:tailEnd/>
          </a:ln>
        </p:spPr>
        <p:txBody>
          <a:bodyPr wrap="none" anchor="ct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93199" name="AutoShape 15"/>
          <p:cNvSpPr>
            <a:spLocks noChangeArrowheads="1"/>
          </p:cNvSpPr>
          <p:nvPr/>
        </p:nvSpPr>
        <p:spPr bwMode="auto">
          <a:xfrm>
            <a:off x="3841626" y="4005610"/>
            <a:ext cx="1223962" cy="9144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chemeClr val="tx1"/>
            </a:solidFill>
            <a:miter lim="800000"/>
            <a:headEnd/>
            <a:tailEnd/>
          </a:ln>
          <a:effectLst/>
        </p:spPr>
        <p:txBody>
          <a:bodyPr wrap="none" anchor="ctr"/>
          <a:lstStyle/>
          <a:p>
            <a:pPr algn="ctr">
              <a:lnSpc>
                <a:spcPct val="85000"/>
              </a:lnSpc>
              <a:defRPr/>
            </a:pPr>
            <a:r>
              <a:rPr kumimoji="0" lang="en-US" altLang="zh-CN" sz="2000" b="1">
                <a:effectLst>
                  <a:outerShdw blurRad="38100" dist="38100" dir="2700000" algn="tl">
                    <a:srgbClr val="FFFFFF"/>
                  </a:outerShdw>
                </a:effectLst>
                <a:latin typeface="Arial Narrow" pitchFamily="34" charset="0"/>
              </a:rPr>
              <a:t>IR</a:t>
            </a:r>
            <a:r>
              <a:rPr kumimoji="0" lang="zh-CN" altLang="en-US" sz="2000" b="1">
                <a:effectLst>
                  <a:outerShdw blurRad="38100" dist="38100" dir="2700000" algn="tl">
                    <a:srgbClr val="FFFFFF"/>
                  </a:outerShdw>
                </a:effectLst>
                <a:latin typeface="Arial Narrow" pitchFamily="34" charset="0"/>
              </a:rPr>
              <a:t>技术</a:t>
            </a:r>
          </a:p>
        </p:txBody>
      </p:sp>
      <p:pic>
        <p:nvPicPr>
          <p:cNvPr id="93200" name="Picture 16" descr="情报分析"/>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001" y="4150072"/>
            <a:ext cx="2376487"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01" name="Picture 17" descr="content_securit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5088" y="4078635"/>
            <a:ext cx="2462213"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2" name="Text Box 18"/>
          <p:cNvSpPr txBox="1">
            <a:spLocks noChangeArrowheads="1"/>
          </p:cNvSpPr>
          <p:nvPr/>
        </p:nvSpPr>
        <p:spPr bwMode="auto">
          <a:xfrm>
            <a:off x="1177801" y="5805835"/>
            <a:ext cx="1800225" cy="350837"/>
          </a:xfrm>
          <a:prstGeom prst="rect">
            <a:avLst/>
          </a:prstGeom>
          <a:noFill/>
          <a:ln w="9525" algn="ctr">
            <a:noFill/>
            <a:miter lim="800000"/>
            <a:headEnd/>
            <a:tailEnd/>
          </a:ln>
          <a:effectLst/>
        </p:spPr>
        <p:txBody>
          <a:bodyPr>
            <a:spAutoFit/>
          </a:bodyPr>
          <a:lstStyle/>
          <a:p>
            <a:pPr algn="ctr">
              <a:lnSpc>
                <a:spcPct val="85000"/>
              </a:lnSpc>
              <a:spcBef>
                <a:spcPct val="50000"/>
              </a:spcBef>
              <a:defRPr/>
            </a:pPr>
            <a:r>
              <a:rPr kumimoji="0" lang="zh-CN" altLang="en-US" sz="2000">
                <a:effectLst>
                  <a:outerShdw blurRad="38100" dist="38100" dir="2700000" algn="tl">
                    <a:srgbClr val="C0C0C0"/>
                  </a:outerShdw>
                </a:effectLst>
                <a:latin typeface="Arial Narrow" pitchFamily="34" charset="0"/>
              </a:rPr>
              <a:t>情报处理</a:t>
            </a:r>
          </a:p>
        </p:txBody>
      </p:sp>
      <p:sp>
        <p:nvSpPr>
          <p:cNvPr id="93203" name="Text Box 19"/>
          <p:cNvSpPr txBox="1">
            <a:spLocks noChangeArrowheads="1"/>
          </p:cNvSpPr>
          <p:nvPr/>
        </p:nvSpPr>
        <p:spPr bwMode="auto">
          <a:xfrm>
            <a:off x="6505451" y="5742335"/>
            <a:ext cx="1800225" cy="350837"/>
          </a:xfrm>
          <a:prstGeom prst="rect">
            <a:avLst/>
          </a:prstGeom>
          <a:noFill/>
          <a:ln w="9525" algn="ctr">
            <a:noFill/>
            <a:miter lim="800000"/>
            <a:headEnd/>
            <a:tailEnd/>
          </a:ln>
          <a:effectLst/>
        </p:spPr>
        <p:txBody>
          <a:bodyPr>
            <a:spAutoFit/>
          </a:bodyPr>
          <a:lstStyle/>
          <a:p>
            <a:pPr algn="ctr">
              <a:lnSpc>
                <a:spcPct val="85000"/>
              </a:lnSpc>
              <a:spcBef>
                <a:spcPct val="50000"/>
              </a:spcBef>
              <a:defRPr/>
            </a:pPr>
            <a:r>
              <a:rPr kumimoji="0" lang="zh-CN" altLang="en-US" sz="2000" dirty="0">
                <a:effectLst>
                  <a:outerShdw blurRad="38100" dist="38100" dir="2700000" algn="tl">
                    <a:srgbClr val="C0C0C0"/>
                  </a:outerShdw>
                </a:effectLst>
                <a:latin typeface="Arial Narrow" pitchFamily="34" charset="0"/>
              </a:rPr>
              <a:t>内容过滤</a:t>
            </a:r>
          </a:p>
        </p:txBody>
      </p:sp>
      <p:pic>
        <p:nvPicPr>
          <p:cNvPr id="93204" name="Picture 20" descr="舆情分析"/>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9826" y="1268760"/>
            <a:ext cx="2276475"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5" name="Text Box 21"/>
          <p:cNvSpPr txBox="1">
            <a:spLocks noChangeArrowheads="1"/>
          </p:cNvSpPr>
          <p:nvPr/>
        </p:nvSpPr>
        <p:spPr bwMode="auto">
          <a:xfrm>
            <a:off x="3986088" y="2924522"/>
            <a:ext cx="1225550" cy="325438"/>
          </a:xfrm>
          <a:prstGeom prst="rect">
            <a:avLst/>
          </a:prstGeom>
          <a:noFill/>
          <a:ln w="9525" algn="ctr">
            <a:noFill/>
            <a:miter lim="800000"/>
            <a:headEnd/>
            <a:tailEnd/>
          </a:ln>
          <a:effectLst/>
        </p:spPr>
        <p:txBody>
          <a:bodyPr>
            <a:spAutoFit/>
          </a:bodyPr>
          <a:lstStyle/>
          <a:p>
            <a:pPr algn="ctr">
              <a:lnSpc>
                <a:spcPct val="85000"/>
              </a:lnSpc>
              <a:spcBef>
                <a:spcPct val="50000"/>
              </a:spcBef>
              <a:defRPr/>
            </a:pPr>
            <a:r>
              <a:rPr kumimoji="0" lang="zh-CN" altLang="en-US" sz="1800">
                <a:effectLst>
                  <a:outerShdw blurRad="38100" dist="38100" dir="2700000" algn="tl">
                    <a:srgbClr val="C0C0C0"/>
                  </a:outerShdw>
                </a:effectLst>
                <a:latin typeface="Arial Narrow" pitchFamily="34" charset="0"/>
              </a:rPr>
              <a:t>舆情分析</a:t>
            </a:r>
          </a:p>
        </p:txBody>
      </p:sp>
      <p:sp>
        <p:nvSpPr>
          <p:cNvPr id="93206" name="AutoShape 22"/>
          <p:cNvSpPr>
            <a:spLocks noChangeArrowheads="1"/>
          </p:cNvSpPr>
          <p:nvPr/>
        </p:nvSpPr>
        <p:spPr bwMode="auto">
          <a:xfrm rot="19586840">
            <a:off x="3132013" y="4780310"/>
            <a:ext cx="660400" cy="301625"/>
          </a:xfrm>
          <a:prstGeom prst="leftArrow">
            <a:avLst>
              <a:gd name="adj1" fmla="val 50000"/>
              <a:gd name="adj2" fmla="val 54737"/>
            </a:avLst>
          </a:prstGeom>
          <a:solidFill>
            <a:srgbClr val="EAEEC2"/>
          </a:solidFill>
          <a:ln w="9525" algn="ctr">
            <a:solidFill>
              <a:schemeClr val="tx1"/>
            </a:solidFill>
            <a:miter lim="800000"/>
            <a:headEnd/>
            <a:tailEnd/>
          </a:ln>
          <a:effectLst/>
        </p:spPr>
        <p:txBody>
          <a:bodyPr wrap="none" anchor="ctr"/>
          <a:lstStyle/>
          <a:p>
            <a:pPr algn="ctr">
              <a:lnSpc>
                <a:spcPct val="85000"/>
              </a:lnSpc>
              <a:defRPr/>
            </a:pPr>
            <a:r>
              <a:rPr kumimoji="0" lang="en-US" altLang="zh-CN" sz="2000">
                <a:effectLst>
                  <a:outerShdw blurRad="38100" dist="38100" dir="2700000" algn="tl">
                    <a:srgbClr val="FFFFFF"/>
                  </a:outerShdw>
                </a:effectLst>
                <a:latin typeface="Arial Narrow" pitchFamily="34" charset="0"/>
              </a:rPr>
              <a:t>  </a:t>
            </a:r>
          </a:p>
        </p:txBody>
      </p:sp>
      <p:sp>
        <p:nvSpPr>
          <p:cNvPr id="93207" name="AutoShape 23"/>
          <p:cNvSpPr>
            <a:spLocks noChangeArrowheads="1"/>
          </p:cNvSpPr>
          <p:nvPr/>
        </p:nvSpPr>
        <p:spPr bwMode="auto">
          <a:xfrm rot="34568547">
            <a:off x="5346576" y="4745385"/>
            <a:ext cx="646112" cy="301625"/>
          </a:xfrm>
          <a:prstGeom prst="leftArrow">
            <a:avLst>
              <a:gd name="adj1" fmla="val 50000"/>
              <a:gd name="adj2" fmla="val 53553"/>
            </a:avLst>
          </a:prstGeom>
          <a:solidFill>
            <a:srgbClr val="EAEEC2"/>
          </a:solidFill>
          <a:ln w="9525" algn="ctr">
            <a:solidFill>
              <a:schemeClr val="tx1"/>
            </a:solidFill>
            <a:miter lim="800000"/>
            <a:headEnd/>
            <a:tailEnd/>
          </a:ln>
          <a:effectLst/>
        </p:spPr>
        <p:txBody>
          <a:bodyPr wrap="none" anchor="ctr"/>
          <a:lstStyle/>
          <a:p>
            <a:pPr algn="ctr">
              <a:lnSpc>
                <a:spcPct val="85000"/>
              </a:lnSpc>
              <a:defRPr/>
            </a:pPr>
            <a:r>
              <a:rPr kumimoji="0" lang="en-US" altLang="zh-CN" sz="2000">
                <a:effectLst>
                  <a:outerShdw blurRad="38100" dist="38100" dir="2700000" algn="tl">
                    <a:srgbClr val="FFFFFF"/>
                  </a:outerShdw>
                </a:effectLst>
                <a:latin typeface="Arial Narrow" pitchFamily="34" charset="0"/>
              </a:rPr>
              <a:t>  </a:t>
            </a:r>
          </a:p>
        </p:txBody>
      </p:sp>
      <p:sp>
        <p:nvSpPr>
          <p:cNvPr id="93208" name="AutoShape 24"/>
          <p:cNvSpPr>
            <a:spLocks noChangeArrowheads="1"/>
          </p:cNvSpPr>
          <p:nvPr/>
        </p:nvSpPr>
        <p:spPr bwMode="auto">
          <a:xfrm rot="5400000">
            <a:off x="4202782" y="3357116"/>
            <a:ext cx="574675" cy="287337"/>
          </a:xfrm>
          <a:prstGeom prst="leftArrow">
            <a:avLst>
              <a:gd name="adj1" fmla="val 50000"/>
              <a:gd name="adj2" fmla="val 50000"/>
            </a:avLst>
          </a:prstGeom>
          <a:solidFill>
            <a:srgbClr val="EAEEC2"/>
          </a:solidFill>
          <a:ln w="9525" algn="ctr">
            <a:solidFill>
              <a:schemeClr val="tx1"/>
            </a:solidFill>
            <a:miter lim="800000"/>
            <a:headEnd/>
            <a:tailEnd/>
          </a:ln>
          <a:effectLst/>
        </p:spPr>
        <p:txBody>
          <a:bodyPr wrap="none" anchor="ctr"/>
          <a:lstStyle/>
          <a:p>
            <a:pPr algn="ctr">
              <a:lnSpc>
                <a:spcPct val="85000"/>
              </a:lnSpc>
              <a:defRPr/>
            </a:pPr>
            <a:r>
              <a:rPr kumimoji="0" lang="en-US" altLang="zh-CN" sz="2000">
                <a:effectLst>
                  <a:outerShdw blurRad="38100" dist="38100" dir="2700000" algn="tl">
                    <a:srgbClr val="FFFFFF"/>
                  </a:outerShdw>
                </a:effectLst>
                <a:latin typeface="Arial Narrow" pitchFamily="34"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3208"/>
                                        </p:tgtEl>
                                        <p:attrNameLst>
                                          <p:attrName>style.visibility</p:attrName>
                                        </p:attrNameLst>
                                      </p:cBhvr>
                                      <p:to>
                                        <p:strVal val="visible"/>
                                      </p:to>
                                    </p:set>
                                    <p:anim calcmode="lin" valueType="num">
                                      <p:cBhvr>
                                        <p:cTn id="7" dur="500" fill="hold"/>
                                        <p:tgtEl>
                                          <p:spTgt spid="93208"/>
                                        </p:tgtEl>
                                        <p:attrNameLst>
                                          <p:attrName>ppt_w</p:attrName>
                                        </p:attrNameLst>
                                      </p:cBhvr>
                                      <p:tavLst>
                                        <p:tav tm="0">
                                          <p:val>
                                            <p:fltVal val="0"/>
                                          </p:val>
                                        </p:tav>
                                        <p:tav tm="100000">
                                          <p:val>
                                            <p:strVal val="#ppt_w"/>
                                          </p:val>
                                        </p:tav>
                                      </p:tavLst>
                                    </p:anim>
                                    <p:anim calcmode="lin" valueType="num">
                                      <p:cBhvr>
                                        <p:cTn id="8" dur="500" fill="hold"/>
                                        <p:tgtEl>
                                          <p:spTgt spid="93208"/>
                                        </p:tgtEl>
                                        <p:attrNameLst>
                                          <p:attrName>ppt_h</p:attrName>
                                        </p:attrNameLst>
                                      </p:cBhvr>
                                      <p:tavLst>
                                        <p:tav tm="0">
                                          <p:val>
                                            <p:fltVal val="0"/>
                                          </p:val>
                                        </p:tav>
                                        <p:tav tm="100000">
                                          <p:val>
                                            <p:strVal val="#ppt_h"/>
                                          </p:val>
                                        </p:tav>
                                      </p:tavLst>
                                    </p:anim>
                                    <p:animEffect transition="in" filter="fade">
                                      <p:cBhvr>
                                        <p:cTn id="9" dur="500"/>
                                        <p:tgtEl>
                                          <p:spTgt spid="93208"/>
                                        </p:tgtEl>
                                      </p:cBhvr>
                                    </p:animEffect>
                                  </p:childTnLst>
                                </p:cTn>
                              </p:par>
                              <p:par>
                                <p:cTn id="10" presetID="53" presetClass="entr" presetSubtype="0" fill="hold" nodeType="withEffect">
                                  <p:stCondLst>
                                    <p:cond delay="0"/>
                                  </p:stCondLst>
                                  <p:childTnLst>
                                    <p:set>
                                      <p:cBhvr>
                                        <p:cTn id="11" dur="1" fill="hold">
                                          <p:stCondLst>
                                            <p:cond delay="0"/>
                                          </p:stCondLst>
                                        </p:cTn>
                                        <p:tgtEl>
                                          <p:spTgt spid="93204"/>
                                        </p:tgtEl>
                                        <p:attrNameLst>
                                          <p:attrName>style.visibility</p:attrName>
                                        </p:attrNameLst>
                                      </p:cBhvr>
                                      <p:to>
                                        <p:strVal val="visible"/>
                                      </p:to>
                                    </p:set>
                                    <p:anim calcmode="lin" valueType="num">
                                      <p:cBhvr>
                                        <p:cTn id="12" dur="500" fill="hold"/>
                                        <p:tgtEl>
                                          <p:spTgt spid="93204"/>
                                        </p:tgtEl>
                                        <p:attrNameLst>
                                          <p:attrName>ppt_w</p:attrName>
                                        </p:attrNameLst>
                                      </p:cBhvr>
                                      <p:tavLst>
                                        <p:tav tm="0">
                                          <p:val>
                                            <p:fltVal val="0"/>
                                          </p:val>
                                        </p:tav>
                                        <p:tav tm="100000">
                                          <p:val>
                                            <p:strVal val="#ppt_w"/>
                                          </p:val>
                                        </p:tav>
                                      </p:tavLst>
                                    </p:anim>
                                    <p:anim calcmode="lin" valueType="num">
                                      <p:cBhvr>
                                        <p:cTn id="13" dur="500" fill="hold"/>
                                        <p:tgtEl>
                                          <p:spTgt spid="93204"/>
                                        </p:tgtEl>
                                        <p:attrNameLst>
                                          <p:attrName>ppt_h</p:attrName>
                                        </p:attrNameLst>
                                      </p:cBhvr>
                                      <p:tavLst>
                                        <p:tav tm="0">
                                          <p:val>
                                            <p:fltVal val="0"/>
                                          </p:val>
                                        </p:tav>
                                        <p:tav tm="100000">
                                          <p:val>
                                            <p:strVal val="#ppt_h"/>
                                          </p:val>
                                        </p:tav>
                                      </p:tavLst>
                                    </p:anim>
                                    <p:animEffect transition="in" filter="fade">
                                      <p:cBhvr>
                                        <p:cTn id="14" dur="500"/>
                                        <p:tgtEl>
                                          <p:spTgt spid="93204"/>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93205"/>
                                        </p:tgtEl>
                                        <p:attrNameLst>
                                          <p:attrName>style.visibility</p:attrName>
                                        </p:attrNameLst>
                                      </p:cBhvr>
                                      <p:to>
                                        <p:strVal val="visible"/>
                                      </p:to>
                                    </p:set>
                                    <p:anim calcmode="lin" valueType="num">
                                      <p:cBhvr>
                                        <p:cTn id="17" dur="500" fill="hold"/>
                                        <p:tgtEl>
                                          <p:spTgt spid="93205"/>
                                        </p:tgtEl>
                                        <p:attrNameLst>
                                          <p:attrName>ppt_w</p:attrName>
                                        </p:attrNameLst>
                                      </p:cBhvr>
                                      <p:tavLst>
                                        <p:tav tm="0">
                                          <p:val>
                                            <p:fltVal val="0"/>
                                          </p:val>
                                        </p:tav>
                                        <p:tav tm="100000">
                                          <p:val>
                                            <p:strVal val="#ppt_w"/>
                                          </p:val>
                                        </p:tav>
                                      </p:tavLst>
                                    </p:anim>
                                    <p:anim calcmode="lin" valueType="num">
                                      <p:cBhvr>
                                        <p:cTn id="18" dur="500" fill="hold"/>
                                        <p:tgtEl>
                                          <p:spTgt spid="93205"/>
                                        </p:tgtEl>
                                        <p:attrNameLst>
                                          <p:attrName>ppt_h</p:attrName>
                                        </p:attrNameLst>
                                      </p:cBhvr>
                                      <p:tavLst>
                                        <p:tav tm="0">
                                          <p:val>
                                            <p:fltVal val="0"/>
                                          </p:val>
                                        </p:tav>
                                        <p:tav tm="100000">
                                          <p:val>
                                            <p:strVal val="#ppt_h"/>
                                          </p:val>
                                        </p:tav>
                                      </p:tavLst>
                                    </p:anim>
                                    <p:animEffect transition="in" filter="fade">
                                      <p:cBhvr>
                                        <p:cTn id="19" dur="500"/>
                                        <p:tgtEl>
                                          <p:spTgt spid="93205"/>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93207"/>
                                        </p:tgtEl>
                                        <p:attrNameLst>
                                          <p:attrName>style.visibility</p:attrName>
                                        </p:attrNameLst>
                                      </p:cBhvr>
                                      <p:to>
                                        <p:strVal val="visible"/>
                                      </p:to>
                                    </p:set>
                                    <p:anim calcmode="lin" valueType="num">
                                      <p:cBhvr>
                                        <p:cTn id="22" dur="500" fill="hold"/>
                                        <p:tgtEl>
                                          <p:spTgt spid="93207"/>
                                        </p:tgtEl>
                                        <p:attrNameLst>
                                          <p:attrName>ppt_w</p:attrName>
                                        </p:attrNameLst>
                                      </p:cBhvr>
                                      <p:tavLst>
                                        <p:tav tm="0">
                                          <p:val>
                                            <p:fltVal val="0"/>
                                          </p:val>
                                        </p:tav>
                                        <p:tav tm="100000">
                                          <p:val>
                                            <p:strVal val="#ppt_w"/>
                                          </p:val>
                                        </p:tav>
                                      </p:tavLst>
                                    </p:anim>
                                    <p:anim calcmode="lin" valueType="num">
                                      <p:cBhvr>
                                        <p:cTn id="23" dur="500" fill="hold"/>
                                        <p:tgtEl>
                                          <p:spTgt spid="93207"/>
                                        </p:tgtEl>
                                        <p:attrNameLst>
                                          <p:attrName>ppt_h</p:attrName>
                                        </p:attrNameLst>
                                      </p:cBhvr>
                                      <p:tavLst>
                                        <p:tav tm="0">
                                          <p:val>
                                            <p:fltVal val="0"/>
                                          </p:val>
                                        </p:tav>
                                        <p:tav tm="100000">
                                          <p:val>
                                            <p:strVal val="#ppt_h"/>
                                          </p:val>
                                        </p:tav>
                                      </p:tavLst>
                                    </p:anim>
                                    <p:animEffect transition="in" filter="fade">
                                      <p:cBhvr>
                                        <p:cTn id="24" dur="500"/>
                                        <p:tgtEl>
                                          <p:spTgt spid="93207"/>
                                        </p:tgtEl>
                                      </p:cBhvr>
                                    </p:animEffect>
                                  </p:childTnLst>
                                </p:cTn>
                              </p:par>
                              <p:par>
                                <p:cTn id="25" presetID="53" presetClass="entr" presetSubtype="0" fill="hold" nodeType="withEffect">
                                  <p:stCondLst>
                                    <p:cond delay="0"/>
                                  </p:stCondLst>
                                  <p:childTnLst>
                                    <p:set>
                                      <p:cBhvr>
                                        <p:cTn id="26" dur="1" fill="hold">
                                          <p:stCondLst>
                                            <p:cond delay="0"/>
                                          </p:stCondLst>
                                        </p:cTn>
                                        <p:tgtEl>
                                          <p:spTgt spid="93201"/>
                                        </p:tgtEl>
                                        <p:attrNameLst>
                                          <p:attrName>style.visibility</p:attrName>
                                        </p:attrNameLst>
                                      </p:cBhvr>
                                      <p:to>
                                        <p:strVal val="visible"/>
                                      </p:to>
                                    </p:set>
                                    <p:anim calcmode="lin" valueType="num">
                                      <p:cBhvr>
                                        <p:cTn id="27" dur="500" fill="hold"/>
                                        <p:tgtEl>
                                          <p:spTgt spid="93201"/>
                                        </p:tgtEl>
                                        <p:attrNameLst>
                                          <p:attrName>ppt_w</p:attrName>
                                        </p:attrNameLst>
                                      </p:cBhvr>
                                      <p:tavLst>
                                        <p:tav tm="0">
                                          <p:val>
                                            <p:fltVal val="0"/>
                                          </p:val>
                                        </p:tav>
                                        <p:tav tm="100000">
                                          <p:val>
                                            <p:strVal val="#ppt_w"/>
                                          </p:val>
                                        </p:tav>
                                      </p:tavLst>
                                    </p:anim>
                                    <p:anim calcmode="lin" valueType="num">
                                      <p:cBhvr>
                                        <p:cTn id="28" dur="500" fill="hold"/>
                                        <p:tgtEl>
                                          <p:spTgt spid="93201"/>
                                        </p:tgtEl>
                                        <p:attrNameLst>
                                          <p:attrName>ppt_h</p:attrName>
                                        </p:attrNameLst>
                                      </p:cBhvr>
                                      <p:tavLst>
                                        <p:tav tm="0">
                                          <p:val>
                                            <p:fltVal val="0"/>
                                          </p:val>
                                        </p:tav>
                                        <p:tav tm="100000">
                                          <p:val>
                                            <p:strVal val="#ppt_h"/>
                                          </p:val>
                                        </p:tav>
                                      </p:tavLst>
                                    </p:anim>
                                    <p:animEffect transition="in" filter="fade">
                                      <p:cBhvr>
                                        <p:cTn id="29" dur="500"/>
                                        <p:tgtEl>
                                          <p:spTgt spid="93201"/>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93203"/>
                                        </p:tgtEl>
                                        <p:attrNameLst>
                                          <p:attrName>style.visibility</p:attrName>
                                        </p:attrNameLst>
                                      </p:cBhvr>
                                      <p:to>
                                        <p:strVal val="visible"/>
                                      </p:to>
                                    </p:set>
                                    <p:anim calcmode="lin" valueType="num">
                                      <p:cBhvr>
                                        <p:cTn id="32" dur="500" fill="hold"/>
                                        <p:tgtEl>
                                          <p:spTgt spid="93203"/>
                                        </p:tgtEl>
                                        <p:attrNameLst>
                                          <p:attrName>ppt_w</p:attrName>
                                        </p:attrNameLst>
                                      </p:cBhvr>
                                      <p:tavLst>
                                        <p:tav tm="0">
                                          <p:val>
                                            <p:fltVal val="0"/>
                                          </p:val>
                                        </p:tav>
                                        <p:tav tm="100000">
                                          <p:val>
                                            <p:strVal val="#ppt_w"/>
                                          </p:val>
                                        </p:tav>
                                      </p:tavLst>
                                    </p:anim>
                                    <p:anim calcmode="lin" valueType="num">
                                      <p:cBhvr>
                                        <p:cTn id="33" dur="500" fill="hold"/>
                                        <p:tgtEl>
                                          <p:spTgt spid="93203"/>
                                        </p:tgtEl>
                                        <p:attrNameLst>
                                          <p:attrName>ppt_h</p:attrName>
                                        </p:attrNameLst>
                                      </p:cBhvr>
                                      <p:tavLst>
                                        <p:tav tm="0">
                                          <p:val>
                                            <p:fltVal val="0"/>
                                          </p:val>
                                        </p:tav>
                                        <p:tav tm="100000">
                                          <p:val>
                                            <p:strVal val="#ppt_h"/>
                                          </p:val>
                                        </p:tav>
                                      </p:tavLst>
                                    </p:anim>
                                    <p:animEffect transition="in" filter="fade">
                                      <p:cBhvr>
                                        <p:cTn id="34" dur="500"/>
                                        <p:tgtEl>
                                          <p:spTgt spid="93203"/>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93206"/>
                                        </p:tgtEl>
                                        <p:attrNameLst>
                                          <p:attrName>style.visibility</p:attrName>
                                        </p:attrNameLst>
                                      </p:cBhvr>
                                      <p:to>
                                        <p:strVal val="visible"/>
                                      </p:to>
                                    </p:set>
                                    <p:anim calcmode="lin" valueType="num">
                                      <p:cBhvr>
                                        <p:cTn id="37" dur="500" fill="hold"/>
                                        <p:tgtEl>
                                          <p:spTgt spid="93206"/>
                                        </p:tgtEl>
                                        <p:attrNameLst>
                                          <p:attrName>ppt_w</p:attrName>
                                        </p:attrNameLst>
                                      </p:cBhvr>
                                      <p:tavLst>
                                        <p:tav tm="0">
                                          <p:val>
                                            <p:fltVal val="0"/>
                                          </p:val>
                                        </p:tav>
                                        <p:tav tm="100000">
                                          <p:val>
                                            <p:strVal val="#ppt_w"/>
                                          </p:val>
                                        </p:tav>
                                      </p:tavLst>
                                    </p:anim>
                                    <p:anim calcmode="lin" valueType="num">
                                      <p:cBhvr>
                                        <p:cTn id="38" dur="500" fill="hold"/>
                                        <p:tgtEl>
                                          <p:spTgt spid="93206"/>
                                        </p:tgtEl>
                                        <p:attrNameLst>
                                          <p:attrName>ppt_h</p:attrName>
                                        </p:attrNameLst>
                                      </p:cBhvr>
                                      <p:tavLst>
                                        <p:tav tm="0">
                                          <p:val>
                                            <p:fltVal val="0"/>
                                          </p:val>
                                        </p:tav>
                                        <p:tav tm="100000">
                                          <p:val>
                                            <p:strVal val="#ppt_h"/>
                                          </p:val>
                                        </p:tav>
                                      </p:tavLst>
                                    </p:anim>
                                    <p:animEffect transition="in" filter="fade">
                                      <p:cBhvr>
                                        <p:cTn id="39" dur="500"/>
                                        <p:tgtEl>
                                          <p:spTgt spid="93206"/>
                                        </p:tgtEl>
                                      </p:cBhvr>
                                    </p:animEffect>
                                  </p:childTnLst>
                                </p:cTn>
                              </p:par>
                              <p:par>
                                <p:cTn id="40" presetID="53" presetClass="entr" presetSubtype="0" fill="hold" grpId="0" nodeType="withEffect">
                                  <p:stCondLst>
                                    <p:cond delay="0"/>
                                  </p:stCondLst>
                                  <p:childTnLst>
                                    <p:set>
                                      <p:cBhvr>
                                        <p:cTn id="41" dur="1" fill="hold">
                                          <p:stCondLst>
                                            <p:cond delay="0"/>
                                          </p:stCondLst>
                                        </p:cTn>
                                        <p:tgtEl>
                                          <p:spTgt spid="93202"/>
                                        </p:tgtEl>
                                        <p:attrNameLst>
                                          <p:attrName>style.visibility</p:attrName>
                                        </p:attrNameLst>
                                      </p:cBhvr>
                                      <p:to>
                                        <p:strVal val="visible"/>
                                      </p:to>
                                    </p:set>
                                    <p:anim calcmode="lin" valueType="num">
                                      <p:cBhvr>
                                        <p:cTn id="42" dur="500" fill="hold"/>
                                        <p:tgtEl>
                                          <p:spTgt spid="93202"/>
                                        </p:tgtEl>
                                        <p:attrNameLst>
                                          <p:attrName>ppt_w</p:attrName>
                                        </p:attrNameLst>
                                      </p:cBhvr>
                                      <p:tavLst>
                                        <p:tav tm="0">
                                          <p:val>
                                            <p:fltVal val="0"/>
                                          </p:val>
                                        </p:tav>
                                        <p:tav tm="100000">
                                          <p:val>
                                            <p:strVal val="#ppt_w"/>
                                          </p:val>
                                        </p:tav>
                                      </p:tavLst>
                                    </p:anim>
                                    <p:anim calcmode="lin" valueType="num">
                                      <p:cBhvr>
                                        <p:cTn id="43" dur="500" fill="hold"/>
                                        <p:tgtEl>
                                          <p:spTgt spid="93202"/>
                                        </p:tgtEl>
                                        <p:attrNameLst>
                                          <p:attrName>ppt_h</p:attrName>
                                        </p:attrNameLst>
                                      </p:cBhvr>
                                      <p:tavLst>
                                        <p:tav tm="0">
                                          <p:val>
                                            <p:fltVal val="0"/>
                                          </p:val>
                                        </p:tav>
                                        <p:tav tm="100000">
                                          <p:val>
                                            <p:strVal val="#ppt_h"/>
                                          </p:val>
                                        </p:tav>
                                      </p:tavLst>
                                    </p:anim>
                                    <p:animEffect transition="in" filter="fade">
                                      <p:cBhvr>
                                        <p:cTn id="44" dur="500"/>
                                        <p:tgtEl>
                                          <p:spTgt spid="93202"/>
                                        </p:tgtEl>
                                      </p:cBhvr>
                                    </p:animEffect>
                                  </p:childTnLst>
                                </p:cTn>
                              </p:par>
                              <p:par>
                                <p:cTn id="45" presetID="53" presetClass="entr" presetSubtype="0" fill="hold" nodeType="withEffect">
                                  <p:stCondLst>
                                    <p:cond delay="0"/>
                                  </p:stCondLst>
                                  <p:childTnLst>
                                    <p:set>
                                      <p:cBhvr>
                                        <p:cTn id="46" dur="1" fill="hold">
                                          <p:stCondLst>
                                            <p:cond delay="0"/>
                                          </p:stCondLst>
                                        </p:cTn>
                                        <p:tgtEl>
                                          <p:spTgt spid="93200"/>
                                        </p:tgtEl>
                                        <p:attrNameLst>
                                          <p:attrName>style.visibility</p:attrName>
                                        </p:attrNameLst>
                                      </p:cBhvr>
                                      <p:to>
                                        <p:strVal val="visible"/>
                                      </p:to>
                                    </p:set>
                                    <p:anim calcmode="lin" valueType="num">
                                      <p:cBhvr>
                                        <p:cTn id="47" dur="500" fill="hold"/>
                                        <p:tgtEl>
                                          <p:spTgt spid="93200"/>
                                        </p:tgtEl>
                                        <p:attrNameLst>
                                          <p:attrName>ppt_w</p:attrName>
                                        </p:attrNameLst>
                                      </p:cBhvr>
                                      <p:tavLst>
                                        <p:tav tm="0">
                                          <p:val>
                                            <p:fltVal val="0"/>
                                          </p:val>
                                        </p:tav>
                                        <p:tav tm="100000">
                                          <p:val>
                                            <p:strVal val="#ppt_w"/>
                                          </p:val>
                                        </p:tav>
                                      </p:tavLst>
                                    </p:anim>
                                    <p:anim calcmode="lin" valueType="num">
                                      <p:cBhvr>
                                        <p:cTn id="48" dur="500" fill="hold"/>
                                        <p:tgtEl>
                                          <p:spTgt spid="93200"/>
                                        </p:tgtEl>
                                        <p:attrNameLst>
                                          <p:attrName>ppt_h</p:attrName>
                                        </p:attrNameLst>
                                      </p:cBhvr>
                                      <p:tavLst>
                                        <p:tav tm="0">
                                          <p:val>
                                            <p:fltVal val="0"/>
                                          </p:val>
                                        </p:tav>
                                        <p:tav tm="100000">
                                          <p:val>
                                            <p:strVal val="#ppt_h"/>
                                          </p:val>
                                        </p:tav>
                                      </p:tavLst>
                                    </p:anim>
                                    <p:animEffect transition="in" filter="fade">
                                      <p:cBhvr>
                                        <p:cTn id="49" dur="500"/>
                                        <p:tgtEl>
                                          <p:spTgt spid="932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0" fill="hold" grpId="0" nodeType="clickEffect">
                                  <p:stCondLst>
                                    <p:cond delay="0"/>
                                  </p:stCondLst>
                                  <p:childTnLst>
                                    <p:set>
                                      <p:cBhvr>
                                        <p:cTn id="53" dur="1" fill="hold">
                                          <p:stCondLst>
                                            <p:cond delay="0"/>
                                          </p:stCondLst>
                                        </p:cTn>
                                        <p:tgtEl>
                                          <p:spTgt spid="93196"/>
                                        </p:tgtEl>
                                        <p:attrNameLst>
                                          <p:attrName>style.visibility</p:attrName>
                                        </p:attrNameLst>
                                      </p:cBhvr>
                                      <p:to>
                                        <p:strVal val="visible"/>
                                      </p:to>
                                    </p:set>
                                    <p:anim calcmode="lin" valueType="num">
                                      <p:cBhvr>
                                        <p:cTn id="54" dur="500" fill="hold"/>
                                        <p:tgtEl>
                                          <p:spTgt spid="93196"/>
                                        </p:tgtEl>
                                        <p:attrNameLst>
                                          <p:attrName>ppt_w</p:attrName>
                                        </p:attrNameLst>
                                      </p:cBhvr>
                                      <p:tavLst>
                                        <p:tav tm="0">
                                          <p:val>
                                            <p:fltVal val="0"/>
                                          </p:val>
                                        </p:tav>
                                        <p:tav tm="100000">
                                          <p:val>
                                            <p:strVal val="#ppt_w"/>
                                          </p:val>
                                        </p:tav>
                                      </p:tavLst>
                                    </p:anim>
                                    <p:anim calcmode="lin" valueType="num">
                                      <p:cBhvr>
                                        <p:cTn id="55" dur="500" fill="hold"/>
                                        <p:tgtEl>
                                          <p:spTgt spid="93196"/>
                                        </p:tgtEl>
                                        <p:attrNameLst>
                                          <p:attrName>ppt_h</p:attrName>
                                        </p:attrNameLst>
                                      </p:cBhvr>
                                      <p:tavLst>
                                        <p:tav tm="0">
                                          <p:val>
                                            <p:fltVal val="0"/>
                                          </p:val>
                                        </p:tav>
                                        <p:tav tm="100000">
                                          <p:val>
                                            <p:strVal val="#ppt_h"/>
                                          </p:val>
                                        </p:tav>
                                      </p:tavLst>
                                    </p:anim>
                                    <p:animEffect transition="in" filter="fade">
                                      <p:cBhvr>
                                        <p:cTn id="56" dur="500"/>
                                        <p:tgtEl>
                                          <p:spTgt spid="93196"/>
                                        </p:tgtEl>
                                      </p:cBhvr>
                                    </p:animEffect>
                                  </p:childTnLst>
                                </p:cTn>
                              </p:par>
                              <p:par>
                                <p:cTn id="57" presetID="53" presetClass="entr" presetSubtype="0" fill="hold" nodeType="withEffect">
                                  <p:stCondLst>
                                    <p:cond delay="0"/>
                                  </p:stCondLst>
                                  <p:childTnLst>
                                    <p:set>
                                      <p:cBhvr>
                                        <p:cTn id="58" dur="1" fill="hold">
                                          <p:stCondLst>
                                            <p:cond delay="0"/>
                                          </p:stCondLst>
                                        </p:cTn>
                                        <p:tgtEl>
                                          <p:spTgt spid="93187"/>
                                        </p:tgtEl>
                                        <p:attrNameLst>
                                          <p:attrName>style.visibility</p:attrName>
                                        </p:attrNameLst>
                                      </p:cBhvr>
                                      <p:to>
                                        <p:strVal val="visible"/>
                                      </p:to>
                                    </p:set>
                                    <p:anim calcmode="lin" valueType="num">
                                      <p:cBhvr>
                                        <p:cTn id="59" dur="500" fill="hold"/>
                                        <p:tgtEl>
                                          <p:spTgt spid="93187"/>
                                        </p:tgtEl>
                                        <p:attrNameLst>
                                          <p:attrName>ppt_w</p:attrName>
                                        </p:attrNameLst>
                                      </p:cBhvr>
                                      <p:tavLst>
                                        <p:tav tm="0">
                                          <p:val>
                                            <p:fltVal val="0"/>
                                          </p:val>
                                        </p:tav>
                                        <p:tav tm="100000">
                                          <p:val>
                                            <p:strVal val="#ppt_w"/>
                                          </p:val>
                                        </p:tav>
                                      </p:tavLst>
                                    </p:anim>
                                    <p:anim calcmode="lin" valueType="num">
                                      <p:cBhvr>
                                        <p:cTn id="60" dur="500" fill="hold"/>
                                        <p:tgtEl>
                                          <p:spTgt spid="93187"/>
                                        </p:tgtEl>
                                        <p:attrNameLst>
                                          <p:attrName>ppt_h</p:attrName>
                                        </p:attrNameLst>
                                      </p:cBhvr>
                                      <p:tavLst>
                                        <p:tav tm="0">
                                          <p:val>
                                            <p:fltVal val="0"/>
                                          </p:val>
                                        </p:tav>
                                        <p:tav tm="100000">
                                          <p:val>
                                            <p:strVal val="#ppt_h"/>
                                          </p:val>
                                        </p:tav>
                                      </p:tavLst>
                                    </p:anim>
                                    <p:animEffect transition="in" filter="fade">
                                      <p:cBhvr>
                                        <p:cTn id="61" dur="500"/>
                                        <p:tgtEl>
                                          <p:spTgt spid="93187"/>
                                        </p:tgtEl>
                                      </p:cBhvr>
                                    </p:animEffect>
                                  </p:childTnLst>
                                </p:cTn>
                              </p:par>
                              <p:par>
                                <p:cTn id="62" presetID="53" presetClass="entr" presetSubtype="0" fill="hold" nodeType="withEffect">
                                  <p:stCondLst>
                                    <p:cond delay="0"/>
                                  </p:stCondLst>
                                  <p:childTnLst>
                                    <p:set>
                                      <p:cBhvr>
                                        <p:cTn id="63" dur="1" fill="hold">
                                          <p:stCondLst>
                                            <p:cond delay="0"/>
                                          </p:stCondLst>
                                        </p:cTn>
                                        <p:tgtEl>
                                          <p:spTgt spid="93188"/>
                                        </p:tgtEl>
                                        <p:attrNameLst>
                                          <p:attrName>style.visibility</p:attrName>
                                        </p:attrNameLst>
                                      </p:cBhvr>
                                      <p:to>
                                        <p:strVal val="visible"/>
                                      </p:to>
                                    </p:set>
                                    <p:anim calcmode="lin" valueType="num">
                                      <p:cBhvr>
                                        <p:cTn id="64" dur="500" fill="hold"/>
                                        <p:tgtEl>
                                          <p:spTgt spid="93188"/>
                                        </p:tgtEl>
                                        <p:attrNameLst>
                                          <p:attrName>ppt_w</p:attrName>
                                        </p:attrNameLst>
                                      </p:cBhvr>
                                      <p:tavLst>
                                        <p:tav tm="0">
                                          <p:val>
                                            <p:fltVal val="0"/>
                                          </p:val>
                                        </p:tav>
                                        <p:tav tm="100000">
                                          <p:val>
                                            <p:strVal val="#ppt_w"/>
                                          </p:val>
                                        </p:tav>
                                      </p:tavLst>
                                    </p:anim>
                                    <p:anim calcmode="lin" valueType="num">
                                      <p:cBhvr>
                                        <p:cTn id="65" dur="500" fill="hold"/>
                                        <p:tgtEl>
                                          <p:spTgt spid="93188"/>
                                        </p:tgtEl>
                                        <p:attrNameLst>
                                          <p:attrName>ppt_h</p:attrName>
                                        </p:attrNameLst>
                                      </p:cBhvr>
                                      <p:tavLst>
                                        <p:tav tm="0">
                                          <p:val>
                                            <p:fltVal val="0"/>
                                          </p:val>
                                        </p:tav>
                                        <p:tav tm="100000">
                                          <p:val>
                                            <p:strVal val="#ppt_h"/>
                                          </p:val>
                                        </p:tav>
                                      </p:tavLst>
                                    </p:anim>
                                    <p:animEffect transition="in" filter="fade">
                                      <p:cBhvr>
                                        <p:cTn id="66" dur="500"/>
                                        <p:tgtEl>
                                          <p:spTgt spid="93188"/>
                                        </p:tgtEl>
                                      </p:cBhvr>
                                    </p:animEffect>
                                  </p:childTnLst>
                                </p:cTn>
                              </p:par>
                              <p:par>
                                <p:cTn id="67" presetID="53" presetClass="entr" presetSubtype="0" fill="hold" grpId="0" nodeType="withEffect">
                                  <p:stCondLst>
                                    <p:cond delay="0"/>
                                  </p:stCondLst>
                                  <p:childTnLst>
                                    <p:set>
                                      <p:cBhvr>
                                        <p:cTn id="68" dur="1" fill="hold">
                                          <p:stCondLst>
                                            <p:cond delay="0"/>
                                          </p:stCondLst>
                                        </p:cTn>
                                        <p:tgtEl>
                                          <p:spTgt spid="93193"/>
                                        </p:tgtEl>
                                        <p:attrNameLst>
                                          <p:attrName>style.visibility</p:attrName>
                                        </p:attrNameLst>
                                      </p:cBhvr>
                                      <p:to>
                                        <p:strVal val="visible"/>
                                      </p:to>
                                    </p:set>
                                    <p:anim calcmode="lin" valueType="num">
                                      <p:cBhvr>
                                        <p:cTn id="69" dur="500" fill="hold"/>
                                        <p:tgtEl>
                                          <p:spTgt spid="93193"/>
                                        </p:tgtEl>
                                        <p:attrNameLst>
                                          <p:attrName>ppt_w</p:attrName>
                                        </p:attrNameLst>
                                      </p:cBhvr>
                                      <p:tavLst>
                                        <p:tav tm="0">
                                          <p:val>
                                            <p:fltVal val="0"/>
                                          </p:val>
                                        </p:tav>
                                        <p:tav tm="100000">
                                          <p:val>
                                            <p:strVal val="#ppt_w"/>
                                          </p:val>
                                        </p:tav>
                                      </p:tavLst>
                                    </p:anim>
                                    <p:anim calcmode="lin" valueType="num">
                                      <p:cBhvr>
                                        <p:cTn id="70" dur="500" fill="hold"/>
                                        <p:tgtEl>
                                          <p:spTgt spid="93193"/>
                                        </p:tgtEl>
                                        <p:attrNameLst>
                                          <p:attrName>ppt_h</p:attrName>
                                        </p:attrNameLst>
                                      </p:cBhvr>
                                      <p:tavLst>
                                        <p:tav tm="0">
                                          <p:val>
                                            <p:fltVal val="0"/>
                                          </p:val>
                                        </p:tav>
                                        <p:tav tm="100000">
                                          <p:val>
                                            <p:strVal val="#ppt_h"/>
                                          </p:val>
                                        </p:tav>
                                      </p:tavLst>
                                    </p:anim>
                                    <p:animEffect transition="in" filter="fade">
                                      <p:cBhvr>
                                        <p:cTn id="71" dur="500"/>
                                        <p:tgtEl>
                                          <p:spTgt spid="93193"/>
                                        </p:tgtEl>
                                      </p:cBhvr>
                                    </p:animEffect>
                                  </p:childTnLst>
                                </p:cTn>
                              </p:par>
                              <p:par>
                                <p:cTn id="72" presetID="53" presetClass="entr" presetSubtype="0" fill="hold" grpId="0" nodeType="withEffect">
                                  <p:stCondLst>
                                    <p:cond delay="0"/>
                                  </p:stCondLst>
                                  <p:childTnLst>
                                    <p:set>
                                      <p:cBhvr>
                                        <p:cTn id="73" dur="1" fill="hold">
                                          <p:stCondLst>
                                            <p:cond delay="0"/>
                                          </p:stCondLst>
                                        </p:cTn>
                                        <p:tgtEl>
                                          <p:spTgt spid="93197"/>
                                        </p:tgtEl>
                                        <p:attrNameLst>
                                          <p:attrName>style.visibility</p:attrName>
                                        </p:attrNameLst>
                                      </p:cBhvr>
                                      <p:to>
                                        <p:strVal val="visible"/>
                                      </p:to>
                                    </p:set>
                                    <p:anim calcmode="lin" valueType="num">
                                      <p:cBhvr>
                                        <p:cTn id="74" dur="500" fill="hold"/>
                                        <p:tgtEl>
                                          <p:spTgt spid="93197"/>
                                        </p:tgtEl>
                                        <p:attrNameLst>
                                          <p:attrName>ppt_w</p:attrName>
                                        </p:attrNameLst>
                                      </p:cBhvr>
                                      <p:tavLst>
                                        <p:tav tm="0">
                                          <p:val>
                                            <p:fltVal val="0"/>
                                          </p:val>
                                        </p:tav>
                                        <p:tav tm="100000">
                                          <p:val>
                                            <p:strVal val="#ppt_w"/>
                                          </p:val>
                                        </p:tav>
                                      </p:tavLst>
                                    </p:anim>
                                    <p:anim calcmode="lin" valueType="num">
                                      <p:cBhvr>
                                        <p:cTn id="75" dur="500" fill="hold"/>
                                        <p:tgtEl>
                                          <p:spTgt spid="93197"/>
                                        </p:tgtEl>
                                        <p:attrNameLst>
                                          <p:attrName>ppt_h</p:attrName>
                                        </p:attrNameLst>
                                      </p:cBhvr>
                                      <p:tavLst>
                                        <p:tav tm="0">
                                          <p:val>
                                            <p:fltVal val="0"/>
                                          </p:val>
                                        </p:tav>
                                        <p:tav tm="100000">
                                          <p:val>
                                            <p:strVal val="#ppt_h"/>
                                          </p:val>
                                        </p:tav>
                                      </p:tavLst>
                                    </p:anim>
                                    <p:animEffect transition="in" filter="fade">
                                      <p:cBhvr>
                                        <p:cTn id="76" dur="500"/>
                                        <p:tgtEl>
                                          <p:spTgt spid="93197"/>
                                        </p:tgtEl>
                                      </p:cBhvr>
                                    </p:animEffect>
                                  </p:childTnLst>
                                </p:cTn>
                              </p:par>
                              <p:par>
                                <p:cTn id="77" presetID="53" presetClass="entr" presetSubtype="0" fill="hold" nodeType="withEffect">
                                  <p:stCondLst>
                                    <p:cond delay="0"/>
                                  </p:stCondLst>
                                  <p:childTnLst>
                                    <p:set>
                                      <p:cBhvr>
                                        <p:cTn id="78" dur="1" fill="hold">
                                          <p:stCondLst>
                                            <p:cond delay="0"/>
                                          </p:stCondLst>
                                        </p:cTn>
                                        <p:tgtEl>
                                          <p:spTgt spid="93189"/>
                                        </p:tgtEl>
                                        <p:attrNameLst>
                                          <p:attrName>style.visibility</p:attrName>
                                        </p:attrNameLst>
                                      </p:cBhvr>
                                      <p:to>
                                        <p:strVal val="visible"/>
                                      </p:to>
                                    </p:set>
                                    <p:anim calcmode="lin" valueType="num">
                                      <p:cBhvr>
                                        <p:cTn id="79" dur="500" fill="hold"/>
                                        <p:tgtEl>
                                          <p:spTgt spid="93189"/>
                                        </p:tgtEl>
                                        <p:attrNameLst>
                                          <p:attrName>ppt_w</p:attrName>
                                        </p:attrNameLst>
                                      </p:cBhvr>
                                      <p:tavLst>
                                        <p:tav tm="0">
                                          <p:val>
                                            <p:fltVal val="0"/>
                                          </p:val>
                                        </p:tav>
                                        <p:tav tm="100000">
                                          <p:val>
                                            <p:strVal val="#ppt_w"/>
                                          </p:val>
                                        </p:tav>
                                      </p:tavLst>
                                    </p:anim>
                                    <p:anim calcmode="lin" valueType="num">
                                      <p:cBhvr>
                                        <p:cTn id="80" dur="500" fill="hold"/>
                                        <p:tgtEl>
                                          <p:spTgt spid="93189"/>
                                        </p:tgtEl>
                                        <p:attrNameLst>
                                          <p:attrName>ppt_h</p:attrName>
                                        </p:attrNameLst>
                                      </p:cBhvr>
                                      <p:tavLst>
                                        <p:tav tm="0">
                                          <p:val>
                                            <p:fltVal val="0"/>
                                          </p:val>
                                        </p:tav>
                                        <p:tav tm="100000">
                                          <p:val>
                                            <p:strVal val="#ppt_h"/>
                                          </p:val>
                                        </p:tav>
                                      </p:tavLst>
                                    </p:anim>
                                    <p:animEffect transition="in" filter="fade">
                                      <p:cBhvr>
                                        <p:cTn id="81" dur="500"/>
                                        <p:tgtEl>
                                          <p:spTgt spid="93189"/>
                                        </p:tgtEl>
                                      </p:cBhvr>
                                    </p:animEffect>
                                  </p:childTnLst>
                                </p:cTn>
                              </p:par>
                              <p:par>
                                <p:cTn id="82" presetID="53" presetClass="entr" presetSubtype="0" fill="hold" nodeType="withEffect">
                                  <p:stCondLst>
                                    <p:cond delay="0"/>
                                  </p:stCondLst>
                                  <p:childTnLst>
                                    <p:set>
                                      <p:cBhvr>
                                        <p:cTn id="83" dur="1" fill="hold">
                                          <p:stCondLst>
                                            <p:cond delay="0"/>
                                          </p:stCondLst>
                                        </p:cTn>
                                        <p:tgtEl>
                                          <p:spTgt spid="93190"/>
                                        </p:tgtEl>
                                        <p:attrNameLst>
                                          <p:attrName>style.visibility</p:attrName>
                                        </p:attrNameLst>
                                      </p:cBhvr>
                                      <p:to>
                                        <p:strVal val="visible"/>
                                      </p:to>
                                    </p:set>
                                    <p:anim calcmode="lin" valueType="num">
                                      <p:cBhvr>
                                        <p:cTn id="84" dur="500" fill="hold"/>
                                        <p:tgtEl>
                                          <p:spTgt spid="93190"/>
                                        </p:tgtEl>
                                        <p:attrNameLst>
                                          <p:attrName>ppt_w</p:attrName>
                                        </p:attrNameLst>
                                      </p:cBhvr>
                                      <p:tavLst>
                                        <p:tav tm="0">
                                          <p:val>
                                            <p:fltVal val="0"/>
                                          </p:val>
                                        </p:tav>
                                        <p:tav tm="100000">
                                          <p:val>
                                            <p:strVal val="#ppt_w"/>
                                          </p:val>
                                        </p:tav>
                                      </p:tavLst>
                                    </p:anim>
                                    <p:anim calcmode="lin" valueType="num">
                                      <p:cBhvr>
                                        <p:cTn id="85" dur="500" fill="hold"/>
                                        <p:tgtEl>
                                          <p:spTgt spid="93190"/>
                                        </p:tgtEl>
                                        <p:attrNameLst>
                                          <p:attrName>ppt_h</p:attrName>
                                        </p:attrNameLst>
                                      </p:cBhvr>
                                      <p:tavLst>
                                        <p:tav tm="0">
                                          <p:val>
                                            <p:fltVal val="0"/>
                                          </p:val>
                                        </p:tav>
                                        <p:tav tm="100000">
                                          <p:val>
                                            <p:strVal val="#ppt_h"/>
                                          </p:val>
                                        </p:tav>
                                      </p:tavLst>
                                    </p:anim>
                                    <p:animEffect transition="in" filter="fade">
                                      <p:cBhvr>
                                        <p:cTn id="86" dur="500"/>
                                        <p:tgtEl>
                                          <p:spTgt spid="93190"/>
                                        </p:tgtEl>
                                      </p:cBhvr>
                                    </p:animEffect>
                                  </p:childTnLst>
                                </p:cTn>
                              </p:par>
                              <p:par>
                                <p:cTn id="87" presetID="53" presetClass="entr" presetSubtype="0" fill="hold" grpId="0" nodeType="withEffect">
                                  <p:stCondLst>
                                    <p:cond delay="0"/>
                                  </p:stCondLst>
                                  <p:childTnLst>
                                    <p:set>
                                      <p:cBhvr>
                                        <p:cTn id="88" dur="1" fill="hold">
                                          <p:stCondLst>
                                            <p:cond delay="0"/>
                                          </p:stCondLst>
                                        </p:cTn>
                                        <p:tgtEl>
                                          <p:spTgt spid="93194"/>
                                        </p:tgtEl>
                                        <p:attrNameLst>
                                          <p:attrName>style.visibility</p:attrName>
                                        </p:attrNameLst>
                                      </p:cBhvr>
                                      <p:to>
                                        <p:strVal val="visible"/>
                                      </p:to>
                                    </p:set>
                                    <p:anim calcmode="lin" valueType="num">
                                      <p:cBhvr>
                                        <p:cTn id="89" dur="500" fill="hold"/>
                                        <p:tgtEl>
                                          <p:spTgt spid="93194"/>
                                        </p:tgtEl>
                                        <p:attrNameLst>
                                          <p:attrName>ppt_w</p:attrName>
                                        </p:attrNameLst>
                                      </p:cBhvr>
                                      <p:tavLst>
                                        <p:tav tm="0">
                                          <p:val>
                                            <p:fltVal val="0"/>
                                          </p:val>
                                        </p:tav>
                                        <p:tav tm="100000">
                                          <p:val>
                                            <p:strVal val="#ppt_w"/>
                                          </p:val>
                                        </p:tav>
                                      </p:tavLst>
                                    </p:anim>
                                    <p:anim calcmode="lin" valueType="num">
                                      <p:cBhvr>
                                        <p:cTn id="90" dur="500" fill="hold"/>
                                        <p:tgtEl>
                                          <p:spTgt spid="93194"/>
                                        </p:tgtEl>
                                        <p:attrNameLst>
                                          <p:attrName>ppt_h</p:attrName>
                                        </p:attrNameLst>
                                      </p:cBhvr>
                                      <p:tavLst>
                                        <p:tav tm="0">
                                          <p:val>
                                            <p:fltVal val="0"/>
                                          </p:val>
                                        </p:tav>
                                        <p:tav tm="100000">
                                          <p:val>
                                            <p:strVal val="#ppt_h"/>
                                          </p:val>
                                        </p:tav>
                                      </p:tavLst>
                                    </p:anim>
                                    <p:animEffect transition="in" filter="fade">
                                      <p:cBhvr>
                                        <p:cTn id="91" dur="500"/>
                                        <p:tgtEl>
                                          <p:spTgt spid="93194"/>
                                        </p:tgtEl>
                                      </p:cBhvr>
                                    </p:animEffect>
                                  </p:childTnLst>
                                </p:cTn>
                              </p:par>
                              <p:par>
                                <p:cTn id="92" presetID="53" presetClass="entr" presetSubtype="0" fill="hold" grpId="0" nodeType="withEffect">
                                  <p:stCondLst>
                                    <p:cond delay="0"/>
                                  </p:stCondLst>
                                  <p:childTnLst>
                                    <p:set>
                                      <p:cBhvr>
                                        <p:cTn id="93" dur="1" fill="hold">
                                          <p:stCondLst>
                                            <p:cond delay="0"/>
                                          </p:stCondLst>
                                        </p:cTn>
                                        <p:tgtEl>
                                          <p:spTgt spid="93198"/>
                                        </p:tgtEl>
                                        <p:attrNameLst>
                                          <p:attrName>style.visibility</p:attrName>
                                        </p:attrNameLst>
                                      </p:cBhvr>
                                      <p:to>
                                        <p:strVal val="visible"/>
                                      </p:to>
                                    </p:set>
                                    <p:anim calcmode="lin" valueType="num">
                                      <p:cBhvr>
                                        <p:cTn id="94" dur="500" fill="hold"/>
                                        <p:tgtEl>
                                          <p:spTgt spid="93198"/>
                                        </p:tgtEl>
                                        <p:attrNameLst>
                                          <p:attrName>ppt_w</p:attrName>
                                        </p:attrNameLst>
                                      </p:cBhvr>
                                      <p:tavLst>
                                        <p:tav tm="0">
                                          <p:val>
                                            <p:fltVal val="0"/>
                                          </p:val>
                                        </p:tav>
                                        <p:tav tm="100000">
                                          <p:val>
                                            <p:strVal val="#ppt_w"/>
                                          </p:val>
                                        </p:tav>
                                      </p:tavLst>
                                    </p:anim>
                                    <p:anim calcmode="lin" valueType="num">
                                      <p:cBhvr>
                                        <p:cTn id="95" dur="500" fill="hold"/>
                                        <p:tgtEl>
                                          <p:spTgt spid="93198"/>
                                        </p:tgtEl>
                                        <p:attrNameLst>
                                          <p:attrName>ppt_h</p:attrName>
                                        </p:attrNameLst>
                                      </p:cBhvr>
                                      <p:tavLst>
                                        <p:tav tm="0">
                                          <p:val>
                                            <p:fltVal val="0"/>
                                          </p:val>
                                        </p:tav>
                                        <p:tav tm="100000">
                                          <p:val>
                                            <p:strVal val="#ppt_h"/>
                                          </p:val>
                                        </p:tav>
                                      </p:tavLst>
                                    </p:anim>
                                    <p:animEffect transition="in" filter="fade">
                                      <p:cBhvr>
                                        <p:cTn id="96" dur="500"/>
                                        <p:tgtEl>
                                          <p:spTgt spid="93198"/>
                                        </p:tgtEl>
                                      </p:cBhvr>
                                    </p:animEffect>
                                  </p:childTnLst>
                                </p:cTn>
                              </p:par>
                              <p:par>
                                <p:cTn id="97" presetID="53" presetClass="entr" presetSubtype="0" fill="hold" nodeType="withEffect">
                                  <p:stCondLst>
                                    <p:cond delay="0"/>
                                  </p:stCondLst>
                                  <p:childTnLst>
                                    <p:set>
                                      <p:cBhvr>
                                        <p:cTn id="98" dur="1" fill="hold">
                                          <p:stCondLst>
                                            <p:cond delay="0"/>
                                          </p:stCondLst>
                                        </p:cTn>
                                        <p:tgtEl>
                                          <p:spTgt spid="93192"/>
                                        </p:tgtEl>
                                        <p:attrNameLst>
                                          <p:attrName>style.visibility</p:attrName>
                                        </p:attrNameLst>
                                      </p:cBhvr>
                                      <p:to>
                                        <p:strVal val="visible"/>
                                      </p:to>
                                    </p:set>
                                    <p:anim calcmode="lin" valueType="num">
                                      <p:cBhvr>
                                        <p:cTn id="99" dur="500" fill="hold"/>
                                        <p:tgtEl>
                                          <p:spTgt spid="93192"/>
                                        </p:tgtEl>
                                        <p:attrNameLst>
                                          <p:attrName>ppt_w</p:attrName>
                                        </p:attrNameLst>
                                      </p:cBhvr>
                                      <p:tavLst>
                                        <p:tav tm="0">
                                          <p:val>
                                            <p:fltVal val="0"/>
                                          </p:val>
                                        </p:tav>
                                        <p:tav tm="100000">
                                          <p:val>
                                            <p:strVal val="#ppt_w"/>
                                          </p:val>
                                        </p:tav>
                                      </p:tavLst>
                                    </p:anim>
                                    <p:anim calcmode="lin" valueType="num">
                                      <p:cBhvr>
                                        <p:cTn id="100" dur="500" fill="hold"/>
                                        <p:tgtEl>
                                          <p:spTgt spid="93192"/>
                                        </p:tgtEl>
                                        <p:attrNameLst>
                                          <p:attrName>ppt_h</p:attrName>
                                        </p:attrNameLst>
                                      </p:cBhvr>
                                      <p:tavLst>
                                        <p:tav tm="0">
                                          <p:val>
                                            <p:fltVal val="0"/>
                                          </p:val>
                                        </p:tav>
                                        <p:tav tm="100000">
                                          <p:val>
                                            <p:strVal val="#ppt_h"/>
                                          </p:val>
                                        </p:tav>
                                      </p:tavLst>
                                    </p:anim>
                                    <p:animEffect transition="in" filter="fade">
                                      <p:cBhvr>
                                        <p:cTn id="101" dur="500"/>
                                        <p:tgtEl>
                                          <p:spTgt spid="93192"/>
                                        </p:tgtEl>
                                      </p:cBhvr>
                                    </p:animEffect>
                                  </p:childTnLst>
                                </p:cTn>
                              </p:par>
                              <p:par>
                                <p:cTn id="102" presetID="53" presetClass="entr" presetSubtype="0" fill="hold" nodeType="withEffect">
                                  <p:stCondLst>
                                    <p:cond delay="0"/>
                                  </p:stCondLst>
                                  <p:childTnLst>
                                    <p:set>
                                      <p:cBhvr>
                                        <p:cTn id="103" dur="1" fill="hold">
                                          <p:stCondLst>
                                            <p:cond delay="0"/>
                                          </p:stCondLst>
                                        </p:cTn>
                                        <p:tgtEl>
                                          <p:spTgt spid="93191"/>
                                        </p:tgtEl>
                                        <p:attrNameLst>
                                          <p:attrName>style.visibility</p:attrName>
                                        </p:attrNameLst>
                                      </p:cBhvr>
                                      <p:to>
                                        <p:strVal val="visible"/>
                                      </p:to>
                                    </p:set>
                                    <p:anim calcmode="lin" valueType="num">
                                      <p:cBhvr>
                                        <p:cTn id="104" dur="500" fill="hold"/>
                                        <p:tgtEl>
                                          <p:spTgt spid="93191"/>
                                        </p:tgtEl>
                                        <p:attrNameLst>
                                          <p:attrName>ppt_w</p:attrName>
                                        </p:attrNameLst>
                                      </p:cBhvr>
                                      <p:tavLst>
                                        <p:tav tm="0">
                                          <p:val>
                                            <p:fltVal val="0"/>
                                          </p:val>
                                        </p:tav>
                                        <p:tav tm="100000">
                                          <p:val>
                                            <p:strVal val="#ppt_w"/>
                                          </p:val>
                                        </p:tav>
                                      </p:tavLst>
                                    </p:anim>
                                    <p:anim calcmode="lin" valueType="num">
                                      <p:cBhvr>
                                        <p:cTn id="105" dur="500" fill="hold"/>
                                        <p:tgtEl>
                                          <p:spTgt spid="93191"/>
                                        </p:tgtEl>
                                        <p:attrNameLst>
                                          <p:attrName>ppt_h</p:attrName>
                                        </p:attrNameLst>
                                      </p:cBhvr>
                                      <p:tavLst>
                                        <p:tav tm="0">
                                          <p:val>
                                            <p:fltVal val="0"/>
                                          </p:val>
                                        </p:tav>
                                        <p:tav tm="100000">
                                          <p:val>
                                            <p:strVal val="#ppt_h"/>
                                          </p:val>
                                        </p:tav>
                                      </p:tavLst>
                                    </p:anim>
                                    <p:animEffect transition="in" filter="fade">
                                      <p:cBhvr>
                                        <p:cTn id="106" dur="500"/>
                                        <p:tgtEl>
                                          <p:spTgt spid="93191"/>
                                        </p:tgtEl>
                                      </p:cBhvr>
                                    </p:animEffect>
                                  </p:childTnLst>
                                </p:cTn>
                              </p:par>
                              <p:par>
                                <p:cTn id="107" presetID="53" presetClass="entr" presetSubtype="0" fill="hold" grpId="0" nodeType="withEffect">
                                  <p:stCondLst>
                                    <p:cond delay="0"/>
                                  </p:stCondLst>
                                  <p:childTnLst>
                                    <p:set>
                                      <p:cBhvr>
                                        <p:cTn id="108" dur="1" fill="hold">
                                          <p:stCondLst>
                                            <p:cond delay="0"/>
                                          </p:stCondLst>
                                        </p:cTn>
                                        <p:tgtEl>
                                          <p:spTgt spid="93195"/>
                                        </p:tgtEl>
                                        <p:attrNameLst>
                                          <p:attrName>style.visibility</p:attrName>
                                        </p:attrNameLst>
                                      </p:cBhvr>
                                      <p:to>
                                        <p:strVal val="visible"/>
                                      </p:to>
                                    </p:set>
                                    <p:anim calcmode="lin" valueType="num">
                                      <p:cBhvr>
                                        <p:cTn id="109" dur="500" fill="hold"/>
                                        <p:tgtEl>
                                          <p:spTgt spid="93195"/>
                                        </p:tgtEl>
                                        <p:attrNameLst>
                                          <p:attrName>ppt_w</p:attrName>
                                        </p:attrNameLst>
                                      </p:cBhvr>
                                      <p:tavLst>
                                        <p:tav tm="0">
                                          <p:val>
                                            <p:fltVal val="0"/>
                                          </p:val>
                                        </p:tav>
                                        <p:tav tm="100000">
                                          <p:val>
                                            <p:strVal val="#ppt_w"/>
                                          </p:val>
                                        </p:tav>
                                      </p:tavLst>
                                    </p:anim>
                                    <p:anim calcmode="lin" valueType="num">
                                      <p:cBhvr>
                                        <p:cTn id="110" dur="500" fill="hold"/>
                                        <p:tgtEl>
                                          <p:spTgt spid="93195"/>
                                        </p:tgtEl>
                                        <p:attrNameLst>
                                          <p:attrName>ppt_h</p:attrName>
                                        </p:attrNameLst>
                                      </p:cBhvr>
                                      <p:tavLst>
                                        <p:tav tm="0">
                                          <p:val>
                                            <p:fltVal val="0"/>
                                          </p:val>
                                        </p:tav>
                                        <p:tav tm="100000">
                                          <p:val>
                                            <p:strVal val="#ppt_h"/>
                                          </p:val>
                                        </p:tav>
                                      </p:tavLst>
                                    </p:anim>
                                    <p:animEffect transition="in" filter="fade">
                                      <p:cBhvr>
                                        <p:cTn id="111" dur="500"/>
                                        <p:tgtEl>
                                          <p:spTgt spid="93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3" grpId="0"/>
      <p:bldP spid="93194" grpId="0"/>
      <p:bldP spid="93195" grpId="0"/>
      <p:bldP spid="93196" grpId="0" animBg="1"/>
      <p:bldP spid="93197" grpId="0" animBg="1"/>
      <p:bldP spid="93198" grpId="0" animBg="1"/>
      <p:bldP spid="93202" grpId="0"/>
      <p:bldP spid="93203" grpId="0"/>
      <p:bldP spid="93205" grpId="0"/>
      <p:bldP spid="93206" grpId="0" animBg="1"/>
      <p:bldP spid="93207" grpId="0" animBg="1"/>
      <p:bldP spid="932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r>
              <a:rPr lang="zh-CN" altLang="en-US"/>
              <a:t>信息检索应用系统</a:t>
            </a:r>
          </a:p>
        </p:txBody>
      </p:sp>
      <p:sp>
        <p:nvSpPr>
          <p:cNvPr id="43011" name="内容占位符 2"/>
          <p:cNvSpPr>
            <a:spLocks noGrp="1"/>
          </p:cNvSpPr>
          <p:nvPr>
            <p:ph idx="1"/>
          </p:nvPr>
        </p:nvSpPr>
        <p:spPr/>
        <p:txBody>
          <a:bodyPr/>
          <a:lstStyle/>
          <a:p>
            <a:pPr eaLnBrk="1" hangingPunct="1"/>
            <a:r>
              <a:rPr lang="zh-CN" altLang="en-US" dirty="0">
                <a:cs typeface="ＭＳ Ｐゴシック" panose="020B0600070205080204" pitchFamily="34" charset="-128"/>
              </a:rPr>
              <a:t>搜索系统</a:t>
            </a:r>
            <a:endParaRPr lang="en-US" altLang="zh-CN" dirty="0">
              <a:cs typeface="ＭＳ Ｐゴシック" panose="020B0600070205080204" pitchFamily="34" charset="-128"/>
            </a:endParaRPr>
          </a:p>
          <a:p>
            <a:pPr lvl="1" eaLnBrk="1" hangingPunct="1"/>
            <a:r>
              <a:rPr lang="en-US" altLang="zh-CN" dirty="0"/>
              <a:t>Web</a:t>
            </a:r>
            <a:r>
              <a:rPr lang="zh-CN" altLang="en-US" dirty="0"/>
              <a:t>搜索引擎</a:t>
            </a:r>
            <a:r>
              <a:rPr lang="en-US" altLang="zh-CN" dirty="0"/>
              <a:t>(</a:t>
            </a:r>
            <a:r>
              <a:rPr lang="zh-CN" altLang="en-US" dirty="0"/>
              <a:t>如</a:t>
            </a:r>
            <a:r>
              <a:rPr lang="en-US" altLang="zh-CN" dirty="0"/>
              <a:t>Google)</a:t>
            </a:r>
            <a:r>
              <a:rPr lang="zh-CN" altLang="en-US" dirty="0"/>
              <a:t>、百度</a:t>
            </a:r>
            <a:endParaRPr lang="en-US" altLang="zh-CN" dirty="0"/>
          </a:p>
          <a:p>
            <a:pPr lvl="1" eaLnBrk="1" hangingPunct="1"/>
            <a:r>
              <a:rPr lang="en-US" altLang="zh-CN" dirty="0"/>
              <a:t>IBM </a:t>
            </a:r>
            <a:r>
              <a:rPr lang="en-US" altLang="zh-CN" dirty="0" err="1"/>
              <a:t>Waston</a:t>
            </a:r>
            <a:r>
              <a:rPr lang="zh-CN" altLang="en-US" dirty="0"/>
              <a:t>问答系统、微软小冰、</a:t>
            </a:r>
            <a:r>
              <a:rPr lang="en-US" altLang="zh-CN" dirty="0"/>
              <a:t>SIRI</a:t>
            </a:r>
            <a:r>
              <a:rPr lang="zh-CN" altLang="en-US" dirty="0"/>
              <a:t>、度秘</a:t>
            </a:r>
            <a:endParaRPr lang="en-US" altLang="zh-CN" dirty="0"/>
          </a:p>
          <a:p>
            <a:pPr lvl="1" eaLnBrk="1" hangingPunct="1"/>
            <a:r>
              <a:rPr lang="zh-CN" altLang="en-US" dirty="0"/>
              <a:t>学霸君</a:t>
            </a:r>
            <a:endParaRPr lang="en-US" altLang="zh-CN" dirty="0"/>
          </a:p>
          <a:p>
            <a:pPr lvl="1" eaLnBrk="1" hangingPunct="1"/>
            <a:r>
              <a:rPr lang="en-US" altLang="zh-CN" dirty="0" err="1"/>
              <a:t>AlphaGo</a:t>
            </a:r>
            <a:endParaRPr lang="en-US" altLang="zh-CN" dirty="0"/>
          </a:p>
          <a:p>
            <a:pPr lvl="1" eaLnBrk="1" hangingPunct="1"/>
            <a:r>
              <a:rPr lang="en-US" altLang="zh-CN" dirty="0"/>
              <a:t>……</a:t>
            </a:r>
          </a:p>
          <a:p>
            <a:pPr eaLnBrk="1" hangingPunct="1"/>
            <a:r>
              <a:rPr lang="zh-CN" altLang="en-US" dirty="0">
                <a:cs typeface="ＭＳ Ｐゴシック" panose="020B0600070205080204" pitchFamily="34" charset="-128"/>
              </a:rPr>
              <a:t>推荐系统</a:t>
            </a:r>
            <a:endParaRPr lang="en-US" altLang="zh-CN" dirty="0">
              <a:cs typeface="ＭＳ Ｐゴシック" panose="020B0600070205080204" pitchFamily="34" charset="-128"/>
            </a:endParaRPr>
          </a:p>
          <a:p>
            <a:pPr lvl="1" eaLnBrk="1" hangingPunct="1"/>
            <a:r>
              <a:rPr lang="zh-CN" altLang="en-US" dirty="0"/>
              <a:t>商品推荐</a:t>
            </a:r>
            <a:endParaRPr lang="en-US" altLang="zh-CN" dirty="0"/>
          </a:p>
          <a:p>
            <a:pPr lvl="1" eaLnBrk="1" hangingPunct="1"/>
            <a:r>
              <a:rPr lang="zh-CN" altLang="en-US" dirty="0"/>
              <a:t>广告推荐</a:t>
            </a:r>
            <a:endParaRPr lang="en-US" altLang="zh-CN" dirty="0"/>
          </a:p>
          <a:p>
            <a:pPr lvl="1" eaLnBrk="1" hangingPunct="1"/>
            <a:r>
              <a:rPr lang="zh-CN" altLang="en-US" dirty="0"/>
              <a:t>微博推荐、好友推荐</a:t>
            </a:r>
            <a:endParaRPr lang="en-US" altLang="zh-CN" dirty="0"/>
          </a:p>
          <a:p>
            <a:pPr lvl="1" eaLnBrk="1" hangingPunct="1"/>
            <a:r>
              <a:rPr lang="en-US" altLang="zh-CN" dirty="0"/>
              <a:t>……</a:t>
            </a:r>
            <a:endParaRPr lang="zh-CN" altLang="en-US" dirty="0"/>
          </a:p>
        </p:txBody>
      </p:sp>
      <p:sp>
        <p:nvSpPr>
          <p:cNvPr id="43012"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59F77998-F013-4AEC-8F9D-57DB54110AB5}" type="slidenum">
              <a:rPr lang="en-US" altLang="zh-CN" sz="1200" smtClean="0">
                <a:solidFill>
                  <a:srgbClr val="898989"/>
                </a:solidFill>
                <a:latin typeface="Calibri" panose="020F0502020204030204" pitchFamily="34" charset="0"/>
              </a:rPr>
              <a:pPr>
                <a:spcBef>
                  <a:spcPct val="0"/>
                </a:spcBef>
                <a:buClrTx/>
                <a:buFontTx/>
                <a:buNone/>
              </a:pPr>
              <a:t>29</a:t>
            </a:fld>
            <a:endParaRPr lang="en-US" altLang="zh-CN" sz="1200">
              <a:solidFill>
                <a:srgbClr val="898989"/>
              </a:solidFill>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pPr eaLnBrk="1" hangingPunct="1"/>
            <a:r>
              <a:rPr lang="zh-CN" altLang="en-US"/>
              <a:t>林政</a:t>
            </a:r>
          </a:p>
        </p:txBody>
      </p:sp>
      <p:sp>
        <p:nvSpPr>
          <p:cNvPr id="17411" name="内容占位符 2"/>
          <p:cNvSpPr>
            <a:spLocks noGrp="1"/>
          </p:cNvSpPr>
          <p:nvPr>
            <p:ph idx="1"/>
          </p:nvPr>
        </p:nvSpPr>
        <p:spPr>
          <a:xfrm>
            <a:off x="3635375" y="1600200"/>
            <a:ext cx="5184775" cy="4953000"/>
          </a:xfrm>
        </p:spPr>
        <p:txBody>
          <a:bodyPr/>
          <a:lstStyle/>
          <a:p>
            <a:pPr marL="0" indent="0" eaLnBrk="1" hangingPunct="1">
              <a:lnSpc>
                <a:spcPct val="110000"/>
              </a:lnSpc>
              <a:buFont typeface="Wingdings" panose="05000000000000000000" pitchFamily="2" charset="2"/>
              <a:buNone/>
            </a:pPr>
            <a:r>
              <a:rPr lang="zh-CN" altLang="en-US" sz="2400" dirty="0">
                <a:latin typeface="+mn-ea"/>
                <a:cs typeface="ＭＳ Ｐゴシック" panose="020B0600070205080204" pitchFamily="34" charset="-128"/>
              </a:rPr>
              <a:t>林政博士，副研究员，硕士生导师。</a:t>
            </a:r>
            <a:r>
              <a:rPr lang="en-US" altLang="zh-CN" sz="2400" dirty="0">
                <a:latin typeface="+mn-ea"/>
                <a:cs typeface="ＭＳ Ｐゴシック" panose="020B0600070205080204" pitchFamily="34" charset="-128"/>
              </a:rPr>
              <a:t>2014</a:t>
            </a:r>
            <a:r>
              <a:rPr lang="zh-CN" altLang="en-US" sz="2400" dirty="0">
                <a:latin typeface="+mn-ea"/>
                <a:cs typeface="ＭＳ Ｐゴシック" panose="020B0600070205080204" pitchFamily="34" charset="-128"/>
              </a:rPr>
              <a:t>年从中科院计算所毕业，获得博士学位，同年加入中科院信工所工作。主要研究方向是自然语言处理和机器学习，曾在</a:t>
            </a:r>
            <a:r>
              <a:rPr lang="en-US" altLang="zh-CN" sz="2400" dirty="0">
                <a:latin typeface="+mn-ea"/>
                <a:cs typeface="ＭＳ Ｐゴシック" panose="020B0600070205080204" pitchFamily="34" charset="-128"/>
              </a:rPr>
              <a:t>TASLP</a:t>
            </a:r>
            <a:r>
              <a:rPr lang="zh-CN" altLang="en-US" sz="2400" dirty="0">
                <a:latin typeface="+mn-ea"/>
                <a:cs typeface="ＭＳ Ｐゴシック" panose="020B0600070205080204" pitchFamily="34" charset="-128"/>
              </a:rPr>
              <a:t>、</a:t>
            </a:r>
            <a:r>
              <a:rPr lang="en-US" altLang="zh-CN" sz="2400" dirty="0">
                <a:latin typeface="+mn-ea"/>
                <a:cs typeface="ＭＳ Ｐゴシック" panose="020B0600070205080204" pitchFamily="34" charset="-128"/>
              </a:rPr>
              <a:t>WWW</a:t>
            </a:r>
            <a:r>
              <a:rPr lang="zh-CN" altLang="en-US" sz="2400" dirty="0">
                <a:latin typeface="+mn-ea"/>
                <a:cs typeface="ＭＳ Ｐゴシック" panose="020B0600070205080204" pitchFamily="34" charset="-128"/>
              </a:rPr>
              <a:t>、</a:t>
            </a:r>
            <a:r>
              <a:rPr lang="en-US" altLang="zh-CN" sz="2400" dirty="0">
                <a:latin typeface="+mn-ea"/>
                <a:cs typeface="ＭＳ Ｐゴシック" panose="020B0600070205080204" pitchFamily="34" charset="-128"/>
              </a:rPr>
              <a:t>AAAI</a:t>
            </a:r>
            <a:r>
              <a:rPr lang="zh-CN" altLang="en-US" sz="2400" dirty="0">
                <a:latin typeface="+mn-ea"/>
                <a:cs typeface="ＭＳ Ｐゴシック" panose="020B0600070205080204" pitchFamily="34" charset="-128"/>
              </a:rPr>
              <a:t>、</a:t>
            </a:r>
            <a:r>
              <a:rPr lang="en-US" altLang="zh-CN" sz="2400" dirty="0">
                <a:latin typeface="+mn-ea"/>
                <a:cs typeface="ＭＳ Ｐゴシック" panose="020B0600070205080204" pitchFamily="34" charset="-128"/>
              </a:rPr>
              <a:t>CIKM</a:t>
            </a:r>
            <a:r>
              <a:rPr lang="zh-CN" altLang="en-US" sz="2400" dirty="0">
                <a:latin typeface="+mn-ea"/>
                <a:cs typeface="ＭＳ Ｐゴシック" panose="020B0600070205080204" pitchFamily="34" charset="-128"/>
              </a:rPr>
              <a:t>、</a:t>
            </a:r>
            <a:r>
              <a:rPr lang="en-US" altLang="zh-CN" sz="2400" dirty="0">
                <a:latin typeface="+mn-ea"/>
                <a:cs typeface="ＭＳ Ｐゴシック" panose="020B0600070205080204" pitchFamily="34" charset="-128"/>
              </a:rPr>
              <a:t>WSDM</a:t>
            </a:r>
            <a:r>
              <a:rPr lang="zh-CN" altLang="en-US" sz="2400" dirty="0">
                <a:latin typeface="+mn-ea"/>
                <a:cs typeface="ＭＳ Ｐゴシック" panose="020B0600070205080204" pitchFamily="34" charset="-128"/>
              </a:rPr>
              <a:t>、</a:t>
            </a:r>
            <a:r>
              <a:rPr lang="en-US" altLang="zh-CN" sz="2400" dirty="0">
                <a:latin typeface="+mn-ea"/>
                <a:cs typeface="ＭＳ Ｐゴシック" panose="020B0600070205080204" pitchFamily="34" charset="-128"/>
              </a:rPr>
              <a:t>ICMR</a:t>
            </a:r>
            <a:r>
              <a:rPr lang="zh-CN" altLang="en-US" sz="2400" dirty="0">
                <a:latin typeface="+mn-ea"/>
                <a:cs typeface="ＭＳ Ｐゴシック" panose="020B0600070205080204" pitchFamily="34" charset="-128"/>
              </a:rPr>
              <a:t>等重要国际会议和期刊上发表论文近</a:t>
            </a:r>
            <a:r>
              <a:rPr lang="en-US" altLang="zh-CN" sz="2400" dirty="0">
                <a:latin typeface="+mn-ea"/>
                <a:cs typeface="ＭＳ Ｐゴシック" panose="020B0600070205080204" pitchFamily="34" charset="-128"/>
              </a:rPr>
              <a:t>30</a:t>
            </a:r>
            <a:r>
              <a:rPr lang="zh-CN" altLang="en-US" sz="2400" dirty="0">
                <a:latin typeface="+mn-ea"/>
                <a:cs typeface="ＭＳ Ｐゴシック" panose="020B0600070205080204" pitchFamily="34" charset="-128"/>
              </a:rPr>
              <a:t>篇，主持国家自然科学基金、国家重点研发计划课题等多项，参与多个国家部委重大工程建设。在</a:t>
            </a:r>
            <a:r>
              <a:rPr lang="en-US" altLang="zh-CN" sz="2400" dirty="0">
                <a:latin typeface="+mn-ea"/>
                <a:cs typeface="ＭＳ Ｐゴシック" panose="020B0600070205080204" pitchFamily="34" charset="-128"/>
              </a:rPr>
              <a:t>2018/2019</a:t>
            </a:r>
            <a:r>
              <a:rPr lang="zh-CN" altLang="en-US" sz="2400" dirty="0">
                <a:latin typeface="+mn-ea"/>
                <a:cs typeface="ＭＳ Ｐゴシック" panose="020B0600070205080204" pitchFamily="34" charset="-128"/>
              </a:rPr>
              <a:t>年在全国“军事智能</a:t>
            </a:r>
            <a:r>
              <a:rPr lang="en-US" altLang="zh-CN" sz="2400" dirty="0">
                <a:latin typeface="+mn-ea"/>
                <a:cs typeface="ＭＳ Ｐゴシック" panose="020B0600070205080204" pitchFamily="34" charset="-128"/>
              </a:rPr>
              <a:t>-</a:t>
            </a:r>
            <a:r>
              <a:rPr lang="zh-CN" altLang="en-US" sz="2400" dirty="0">
                <a:latin typeface="+mn-ea"/>
                <a:cs typeface="ＭＳ Ｐゴシック" panose="020B0600070205080204" pitchFamily="34" charset="-128"/>
              </a:rPr>
              <a:t>机器阅读”挑战赛中连续两年蝉联冠军</a:t>
            </a:r>
            <a:endParaRPr lang="en-US" altLang="zh-CN" sz="2400" dirty="0">
              <a:latin typeface="+mn-ea"/>
              <a:cs typeface="ＭＳ Ｐゴシック" panose="020B0600070205080204" pitchFamily="34" charset="-128"/>
            </a:endParaRPr>
          </a:p>
          <a:p>
            <a:pPr marL="0" indent="0" eaLnBrk="1" hangingPunct="1">
              <a:lnSpc>
                <a:spcPct val="110000"/>
              </a:lnSpc>
              <a:buFont typeface="Wingdings" panose="05000000000000000000" pitchFamily="2" charset="2"/>
              <a:buNone/>
            </a:pPr>
            <a:endParaRPr lang="en-US" altLang="zh-CN" sz="2400" dirty="0">
              <a:latin typeface="黑体" panose="02010609060101010101" pitchFamily="49" charset="-122"/>
              <a:ea typeface="黑体" panose="02010609060101010101" pitchFamily="49" charset="-122"/>
              <a:cs typeface="ＭＳ Ｐゴシック" panose="020B0600070205080204" pitchFamily="34" charset="-128"/>
            </a:endParaRPr>
          </a:p>
        </p:txBody>
      </p:sp>
      <p:sp>
        <p:nvSpPr>
          <p:cNvPr id="1741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20FF556C-44D4-4F16-99AB-87349AC315BE}" type="slidenum">
              <a:rPr lang="en-US" altLang="zh-CN" sz="1200" smtClean="0">
                <a:solidFill>
                  <a:srgbClr val="898989"/>
                </a:solidFill>
                <a:latin typeface="Calibri" panose="020F0502020204030204" pitchFamily="34" charset="0"/>
              </a:rPr>
              <a:pPr>
                <a:spcBef>
                  <a:spcPct val="0"/>
                </a:spcBef>
                <a:buClrTx/>
                <a:buFontTx/>
                <a:buNone/>
              </a:pPr>
              <a:t>3</a:t>
            </a:fld>
            <a:endParaRPr lang="en-US" altLang="zh-CN" sz="1200">
              <a:solidFill>
                <a:srgbClr val="898989"/>
              </a:solidFill>
              <a:latin typeface="Calibri" panose="020F0502020204030204" pitchFamily="34" charset="0"/>
            </a:endParaRPr>
          </a:p>
        </p:txBody>
      </p:sp>
      <p:pic>
        <p:nvPicPr>
          <p:cNvPr id="1741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020888"/>
            <a:ext cx="3081337"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r>
              <a:rPr lang="en-US" altLang="zh-CN"/>
              <a:t>Web</a:t>
            </a:r>
            <a:r>
              <a:rPr lang="zh-CN" altLang="en-US"/>
              <a:t>搜索引擎</a:t>
            </a:r>
          </a:p>
        </p:txBody>
      </p:sp>
      <p:sp>
        <p:nvSpPr>
          <p:cNvPr id="50179" name="内容占位符 2"/>
          <p:cNvSpPr>
            <a:spLocks noGrp="1"/>
          </p:cNvSpPr>
          <p:nvPr>
            <p:ph idx="1"/>
          </p:nvPr>
        </p:nvSpPr>
        <p:spPr/>
        <p:txBody>
          <a:bodyPr/>
          <a:lstStyle/>
          <a:p>
            <a:pPr eaLnBrk="1" hangingPunct="1">
              <a:defRPr/>
            </a:pPr>
            <a:r>
              <a:rPr lang="en-US" altLang="zh-CN" dirty="0"/>
              <a:t>Google</a:t>
            </a:r>
            <a:r>
              <a:rPr lang="zh-CN" altLang="en-US" dirty="0"/>
              <a:t>、</a:t>
            </a:r>
            <a:r>
              <a:rPr lang="en-US" altLang="zh-CN" dirty="0"/>
              <a:t>Yahoo</a:t>
            </a:r>
            <a:r>
              <a:rPr lang="zh-CN" altLang="en-US" dirty="0"/>
              <a:t>、百度、</a:t>
            </a:r>
            <a:r>
              <a:rPr lang="en-US" altLang="zh-CN" dirty="0"/>
              <a:t>Bing</a:t>
            </a:r>
            <a:r>
              <a:rPr lang="zh-CN" altLang="en-US" dirty="0"/>
              <a:t>、搜狗、</a:t>
            </a:r>
            <a:r>
              <a:rPr lang="en-US" altLang="zh-CN" dirty="0"/>
              <a:t>360</a:t>
            </a:r>
            <a:r>
              <a:rPr lang="zh-CN" altLang="en-US" dirty="0"/>
              <a:t>等</a:t>
            </a: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marL="0" indent="0" eaLnBrk="1" hangingPunct="1">
              <a:buFont typeface="Wingdings" panose="05000000000000000000" pitchFamily="2" charset="2"/>
              <a:buNone/>
              <a:defRPr/>
            </a:pPr>
            <a:endParaRPr lang="en-US" altLang="zh-CN" dirty="0"/>
          </a:p>
        </p:txBody>
      </p:sp>
      <p:pic>
        <p:nvPicPr>
          <p:cNvPr id="4403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565400"/>
            <a:ext cx="6119813"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pPr eaLnBrk="1" hangingPunct="1"/>
            <a:r>
              <a:rPr lang="zh-CN" altLang="en-US"/>
              <a:t>问答及交互系统</a:t>
            </a:r>
          </a:p>
        </p:txBody>
      </p:sp>
      <p:sp>
        <p:nvSpPr>
          <p:cNvPr id="50179" name="内容占位符 2"/>
          <p:cNvSpPr>
            <a:spLocks noGrp="1"/>
          </p:cNvSpPr>
          <p:nvPr>
            <p:ph idx="1"/>
          </p:nvPr>
        </p:nvSpPr>
        <p:spPr/>
        <p:txBody>
          <a:bodyPr/>
          <a:lstStyle/>
          <a:p>
            <a:pPr eaLnBrk="1" hangingPunct="1">
              <a:defRPr/>
            </a:pPr>
            <a:r>
              <a:rPr lang="en-US" altLang="zh-CN" dirty="0"/>
              <a:t>IBM Watson</a:t>
            </a:r>
            <a:r>
              <a:rPr lang="zh-CN" altLang="en-US" dirty="0"/>
              <a:t>、</a:t>
            </a:r>
            <a:r>
              <a:rPr lang="en-US" altLang="zh-CN" dirty="0" err="1"/>
              <a:t>WolframAlpha</a:t>
            </a:r>
            <a:r>
              <a:rPr lang="zh-CN" altLang="en-US" dirty="0"/>
              <a:t>、微软小冰、</a:t>
            </a:r>
            <a:r>
              <a:rPr lang="en-US" altLang="zh-CN" dirty="0"/>
              <a:t>SIRI</a:t>
            </a:r>
            <a:r>
              <a:rPr lang="zh-CN" altLang="en-US" dirty="0"/>
              <a:t>、度秘、智能客服</a:t>
            </a: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marL="0" indent="0" eaLnBrk="1" hangingPunct="1">
              <a:buFont typeface="Wingdings" panose="05000000000000000000" pitchFamily="2" charset="2"/>
              <a:buNone/>
              <a:defRPr/>
            </a:pPr>
            <a:endParaRPr lang="en-US" altLang="zh-CN" dirty="0"/>
          </a:p>
        </p:txBody>
      </p:sp>
      <p:pic>
        <p:nvPicPr>
          <p:cNvPr id="4506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2276475"/>
            <a:ext cx="300037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4570413"/>
            <a:ext cx="3000375"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63" y="2759075"/>
            <a:ext cx="4471987"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4"/>
          <p:cNvSpPr>
            <a:spLocks noGrp="1"/>
          </p:cNvSpPr>
          <p:nvPr>
            <p:ph type="title"/>
          </p:nvPr>
        </p:nvSpPr>
        <p:spPr/>
        <p:txBody>
          <a:bodyPr/>
          <a:lstStyle/>
          <a:p>
            <a:pPr eaLnBrk="1" hangingPunct="1">
              <a:defRPr/>
            </a:pPr>
            <a:r>
              <a:rPr lang="zh-CN" altLang="en-US" dirty="0">
                <a:cs typeface="+mn-cs"/>
              </a:rPr>
              <a:t>其他非典型信息检索系统</a:t>
            </a:r>
            <a:endParaRPr lang="zh-CN" altLang="en-US" sz="3200" dirty="0">
              <a:cs typeface="+mn-cs"/>
            </a:endParaRPr>
          </a:p>
        </p:txBody>
      </p:sp>
      <p:sp>
        <p:nvSpPr>
          <p:cNvPr id="63493" name="Rectangle 20"/>
          <p:cNvSpPr>
            <a:spLocks noChangeArrowheads="1"/>
          </p:cNvSpPr>
          <p:nvPr/>
        </p:nvSpPr>
        <p:spPr bwMode="auto">
          <a:xfrm>
            <a:off x="363538" y="1660103"/>
            <a:ext cx="8280400" cy="4721225"/>
          </a:xfrm>
          <a:prstGeom prst="rect">
            <a:avLst/>
          </a:prstGeom>
          <a:solidFill>
            <a:srgbClr val="CCECFF"/>
          </a:solidFill>
          <a:ln w="9525" algn="ctr">
            <a:noFill/>
            <a:miter lim="800000"/>
            <a:headEnd/>
            <a:tailEnd/>
          </a:ln>
        </p:spPr>
        <p:txBody>
          <a:bodyPr>
            <a:spAutoFit/>
          </a:bodyPr>
          <a:lstStyle/>
          <a:p>
            <a:pPr marL="342900" lvl="1" indent="-342900">
              <a:spcBef>
                <a:spcPct val="20000"/>
              </a:spcBef>
              <a:buClr>
                <a:srgbClr val="0066CC"/>
              </a:buClr>
              <a:buFont typeface="Wingdings" pitchFamily="2" charset="2"/>
              <a:buChar char="l"/>
              <a:defRPr/>
            </a:pPr>
            <a:r>
              <a:rPr lang="zh-CN" altLang="en-US" sz="2000" b="1" dirty="0">
                <a:latin typeface="微软雅黑" pitchFamily="34" charset="-122"/>
                <a:ea typeface="微软雅黑" pitchFamily="34" charset="-122"/>
              </a:rPr>
              <a:t>学霸君、</a:t>
            </a:r>
            <a:r>
              <a:rPr lang="en-US" altLang="zh-CN" sz="2000" b="1" dirty="0" err="1">
                <a:latin typeface="微软雅黑" pitchFamily="34" charset="-122"/>
                <a:ea typeface="微软雅黑" pitchFamily="34" charset="-122"/>
              </a:rPr>
              <a:t>AlphaGo</a:t>
            </a:r>
            <a:endParaRPr lang="en-US" altLang="zh-CN" sz="2000"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sz="2000"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sz="2000"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sz="2000"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sz="2000"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sz="2000"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sz="2000"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sz="2000" b="1" dirty="0">
              <a:latin typeface="微软雅黑" pitchFamily="34" charset="-122"/>
              <a:ea typeface="微软雅黑" pitchFamily="34" charset="-122"/>
            </a:endParaRPr>
          </a:p>
          <a:p>
            <a:pPr marL="800100" lvl="2" indent="-342900">
              <a:spcBef>
                <a:spcPct val="20000"/>
              </a:spcBef>
              <a:buClr>
                <a:srgbClr val="0066CC"/>
              </a:buClr>
              <a:buFont typeface="Wingdings" pitchFamily="2" charset="2"/>
              <a:buChar char="l"/>
              <a:defRPr/>
            </a:pPr>
            <a:endParaRPr lang="en-US" altLang="zh-CN" sz="2000" b="1" dirty="0">
              <a:latin typeface="微软雅黑" pitchFamily="34" charset="-122"/>
              <a:ea typeface="微软雅黑" pitchFamily="34" charset="-122"/>
            </a:endParaRPr>
          </a:p>
          <a:p>
            <a:pPr marL="457200" lvl="2">
              <a:spcBef>
                <a:spcPct val="20000"/>
              </a:spcBef>
              <a:buClr>
                <a:srgbClr val="0066CC"/>
              </a:buClr>
              <a:defRPr/>
            </a:pPr>
            <a:r>
              <a:rPr lang="zh-CN" altLang="en-US" sz="2000" b="1" dirty="0">
                <a:latin typeface="微软雅黑" pitchFamily="34" charset="-122"/>
                <a:ea typeface="微软雅黑" pitchFamily="34" charset="-122"/>
              </a:rPr>
              <a:t>   </a:t>
            </a:r>
            <a:endParaRPr lang="en-US" altLang="zh-CN" sz="2000" b="1" dirty="0">
              <a:latin typeface="微软雅黑" pitchFamily="34" charset="-122"/>
              <a:ea typeface="微软雅黑" pitchFamily="34" charset="-122"/>
            </a:endParaRPr>
          </a:p>
        </p:txBody>
      </p:sp>
      <p:pic>
        <p:nvPicPr>
          <p:cNvPr id="4608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304" y="2180555"/>
            <a:ext cx="435292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57354" y="2180555"/>
            <a:ext cx="2659062" cy="375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pPr eaLnBrk="1" hangingPunct="1"/>
            <a:r>
              <a:rPr lang="zh-CN" altLang="en-US"/>
              <a:t>电子商务网站推荐系统</a:t>
            </a:r>
          </a:p>
        </p:txBody>
      </p:sp>
      <p:sp>
        <p:nvSpPr>
          <p:cNvPr id="47107" name="内容占位符 2"/>
          <p:cNvSpPr>
            <a:spLocks noGrp="1"/>
          </p:cNvSpPr>
          <p:nvPr>
            <p:ph idx="1"/>
          </p:nvPr>
        </p:nvSpPr>
        <p:spPr/>
        <p:txBody>
          <a:bodyPr/>
          <a:lstStyle/>
          <a:p>
            <a:pPr eaLnBrk="1" hangingPunct="1"/>
            <a:r>
              <a:rPr lang="zh-CN" altLang="en-US">
                <a:cs typeface="ＭＳ Ｐゴシック" panose="020B0600070205080204" pitchFamily="34" charset="-128"/>
              </a:rPr>
              <a:t>京东、亚马逊、淘宝等电子商务网站的推荐系统</a:t>
            </a:r>
            <a:endParaRPr lang="en-US" altLang="zh-CN">
              <a:cs typeface="ＭＳ Ｐゴシック" panose="020B0600070205080204" pitchFamily="34" charset="-128"/>
            </a:endParaRPr>
          </a:p>
          <a:p>
            <a:pPr eaLnBrk="1" hangingPunct="1"/>
            <a:endParaRPr lang="zh-CN" altLang="en-US">
              <a:cs typeface="ＭＳ Ｐゴシック" panose="020B0600070205080204" pitchFamily="34" charset="-128"/>
            </a:endParaRPr>
          </a:p>
        </p:txBody>
      </p:sp>
      <p:pic>
        <p:nvPicPr>
          <p:cNvPr id="4710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997200"/>
            <a:ext cx="72517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a:t>从信息规模上分类</a:t>
            </a:r>
          </a:p>
        </p:txBody>
      </p:sp>
      <p:sp>
        <p:nvSpPr>
          <p:cNvPr id="105475" name="Rectangle 3"/>
          <p:cNvSpPr>
            <a:spLocks noGrp="1" noChangeArrowheads="1"/>
          </p:cNvSpPr>
          <p:nvPr>
            <p:ph idx="1"/>
          </p:nvPr>
        </p:nvSpPr>
        <p:spPr/>
        <p:txBody>
          <a:bodyPr/>
          <a:lstStyle/>
          <a:p>
            <a:pPr eaLnBrk="1" hangingPunct="1"/>
            <a:r>
              <a:rPr lang="zh-CN" altLang="en-US">
                <a:cs typeface="ＭＳ Ｐゴシック" panose="020B0600070205080204" pitchFamily="34" charset="-128"/>
              </a:rPr>
              <a:t>个人信息检索：个人相关信息的组织、整理、搜索等。桌面搜索</a:t>
            </a:r>
            <a:r>
              <a:rPr lang="en-US" altLang="zh-CN">
                <a:cs typeface="ＭＳ Ｐゴシック" panose="020B0600070205080204" pitchFamily="34" charset="-128"/>
              </a:rPr>
              <a:t>(Desktop Search)</a:t>
            </a:r>
            <a:r>
              <a:rPr lang="zh-CN" altLang="en-US">
                <a:cs typeface="ＭＳ Ｐゴシック" panose="020B0600070205080204" pitchFamily="34" charset="-128"/>
              </a:rPr>
              <a:t>、个人信息管理</a:t>
            </a:r>
            <a:r>
              <a:rPr lang="en-US" altLang="zh-CN">
                <a:cs typeface="ＭＳ Ｐゴシック" panose="020B0600070205080204" pitchFamily="34" charset="-128"/>
              </a:rPr>
              <a:t>(PIM = Personal Information Management)</a:t>
            </a:r>
            <a:r>
              <a:rPr lang="zh-CN" altLang="en-US">
                <a:cs typeface="ＭＳ Ｐゴシック" panose="020B0600070205080204" pitchFamily="34" charset="-128"/>
              </a:rPr>
              <a:t>、个人数字记忆</a:t>
            </a:r>
            <a:r>
              <a:rPr lang="en-US" altLang="zh-CN">
                <a:cs typeface="ＭＳ Ｐゴシック" panose="020B0600070205080204" pitchFamily="34" charset="-128"/>
              </a:rPr>
              <a:t>(Personal Digital Memory)</a:t>
            </a:r>
          </a:p>
          <a:p>
            <a:pPr eaLnBrk="1" hangingPunct="1"/>
            <a:endParaRPr lang="en-US" altLang="zh-CN">
              <a:cs typeface="ＭＳ Ｐゴシック" panose="020B0600070205080204" pitchFamily="34" charset="-128"/>
            </a:endParaRPr>
          </a:p>
          <a:p>
            <a:pPr eaLnBrk="1" hangingPunct="1"/>
            <a:r>
              <a:rPr lang="zh-CN" altLang="en-US">
                <a:cs typeface="ＭＳ Ｐゴシック" panose="020B0600070205080204" pitchFamily="34" charset="-128"/>
              </a:rPr>
              <a:t>企业级信息检索：在企业内容文档的组织、管理、搜索等。企业级信息检索是内容管理</a:t>
            </a:r>
            <a:r>
              <a:rPr lang="en-US" altLang="zh-CN">
                <a:cs typeface="ＭＳ Ｐゴシック" panose="020B0600070205080204" pitchFamily="34" charset="-128"/>
              </a:rPr>
              <a:t>(Content Management)</a:t>
            </a:r>
            <a:r>
              <a:rPr lang="zh-CN" altLang="en-US">
                <a:cs typeface="ＭＳ Ｐゴシック" panose="020B0600070205080204" pitchFamily="34" charset="-128"/>
              </a:rPr>
              <a:t>的重要组成部分</a:t>
            </a:r>
            <a:endParaRPr lang="en-US" altLang="zh-CN">
              <a:cs typeface="ＭＳ Ｐゴシック" panose="020B0600070205080204" pitchFamily="34" charset="-128"/>
            </a:endParaRPr>
          </a:p>
          <a:p>
            <a:pPr eaLnBrk="1" hangingPunct="1"/>
            <a:endParaRPr lang="en-US" altLang="zh-CN">
              <a:cs typeface="ＭＳ Ｐゴシック" panose="020B0600070205080204" pitchFamily="34" charset="-128"/>
            </a:endParaRPr>
          </a:p>
          <a:p>
            <a:pPr eaLnBrk="1" hangingPunct="1"/>
            <a:r>
              <a:rPr lang="en-US" altLang="zh-CN">
                <a:cs typeface="ＭＳ Ｐゴシック" panose="020B0600070205080204" pitchFamily="34" charset="-128"/>
              </a:rPr>
              <a:t>Web</a:t>
            </a:r>
            <a:r>
              <a:rPr lang="zh-CN" altLang="en-US">
                <a:cs typeface="ＭＳ Ｐゴシック" panose="020B0600070205080204" pitchFamily="34" charset="-128"/>
              </a:rPr>
              <a:t>级信息检索：在超大规模数据集上的检索。</a:t>
            </a:r>
          </a:p>
        </p:txBody>
      </p:sp>
      <p:sp>
        <p:nvSpPr>
          <p:cNvPr id="481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DBC419B6-24A7-4764-99A7-DECCEE4FC788}" type="slidenum">
              <a:rPr lang="en-US" altLang="zh-CN" sz="1200" smtClean="0">
                <a:solidFill>
                  <a:srgbClr val="898989"/>
                </a:solidFill>
                <a:latin typeface="Calibri" panose="020F0502020204030204" pitchFamily="34" charset="0"/>
              </a:rPr>
              <a:pPr>
                <a:spcBef>
                  <a:spcPct val="0"/>
                </a:spcBef>
                <a:buClrTx/>
                <a:buFontTx/>
                <a:buNone/>
              </a:pPr>
              <a:t>34</a:t>
            </a:fld>
            <a:endParaRPr lang="en-US" altLang="zh-CN" sz="1200">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Effect transition="in" filter="blinds(horizontal)">
                                      <p:cBhvr>
                                        <p:cTn id="7" dur="500"/>
                                        <p:tgtEl>
                                          <p:spTgt spid="105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5475">
                                            <p:txEl>
                                              <p:pRg st="2" end="2"/>
                                            </p:txEl>
                                          </p:spTgt>
                                        </p:tgtEl>
                                        <p:attrNameLst>
                                          <p:attrName>style.visibility</p:attrName>
                                        </p:attrNameLst>
                                      </p:cBhvr>
                                      <p:to>
                                        <p:strVal val="visible"/>
                                      </p:to>
                                    </p:set>
                                    <p:animEffect transition="in" filter="blinds(horizontal)">
                                      <p:cBhvr>
                                        <p:cTn id="12" dur="500"/>
                                        <p:tgtEl>
                                          <p:spTgt spid="1054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5475">
                                            <p:txEl>
                                              <p:pRg st="4" end="4"/>
                                            </p:txEl>
                                          </p:spTgt>
                                        </p:tgtEl>
                                        <p:attrNameLst>
                                          <p:attrName>style.visibility</p:attrName>
                                        </p:attrNameLst>
                                      </p:cBhvr>
                                      <p:to>
                                        <p:strVal val="visible"/>
                                      </p:to>
                                    </p:set>
                                    <p:animEffect transition="in" filter="blinds(horizontal)">
                                      <p:cBhvr>
                                        <p:cTn id="17" dur="500"/>
                                        <p:tgtEl>
                                          <p:spTgt spid="1054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a:t>提纲</a:t>
            </a:r>
          </a:p>
        </p:txBody>
      </p:sp>
      <p:sp>
        <p:nvSpPr>
          <p:cNvPr id="2" name="Rectangle 3"/>
          <p:cNvSpPr>
            <a:spLocks noGrp="1" noChangeArrowheads="1"/>
          </p:cNvSpPr>
          <p:nvPr>
            <p:ph type="body" sz="quarter" idx="13"/>
          </p:nvPr>
        </p:nvSpPr>
        <p:spPr>
          <a:xfrm>
            <a:off x="468313" y="1916113"/>
            <a:ext cx="8207375" cy="4321175"/>
          </a:xfrm>
        </p:spPr>
        <p:txBody>
          <a:bodyPr/>
          <a:lstStyle/>
          <a:p>
            <a:pPr eaLnBrk="1" hangingPunct="1">
              <a:defRPr/>
            </a:pPr>
            <a:r>
              <a:rPr lang="zh-CN" altLang="en-US" dirty="0">
                <a:solidFill>
                  <a:schemeClr val="accent1">
                    <a:lumMod val="20000"/>
                    <a:lumOff val="80000"/>
                  </a:schemeClr>
                </a:solidFill>
              </a:rPr>
              <a:t>什么是信息检索？</a:t>
            </a:r>
          </a:p>
          <a:p>
            <a:pPr eaLnBrk="1" hangingPunct="1">
              <a:defRPr/>
            </a:pPr>
            <a:r>
              <a:rPr lang="zh-CN" altLang="en-US" dirty="0"/>
              <a:t>为什么要学习信息检索？</a:t>
            </a:r>
          </a:p>
          <a:p>
            <a:pPr eaLnBrk="1" hangingPunct="1">
              <a:defRPr/>
            </a:pPr>
            <a:r>
              <a:rPr lang="zh-CN" altLang="en-US" dirty="0">
                <a:solidFill>
                  <a:schemeClr val="accent1">
                    <a:lumMod val="20000"/>
                    <a:lumOff val="80000"/>
                  </a:schemeClr>
                </a:solidFill>
              </a:rPr>
              <a:t>课程情况</a:t>
            </a:r>
          </a:p>
        </p:txBody>
      </p:sp>
      <p:sp>
        <p:nvSpPr>
          <p:cNvPr id="50180" name="灯片编号占位符 5"/>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14FE8600-8CA0-4F1C-8FB4-A2552A06DAAF}" type="slidenum">
              <a:rPr lang="en-US" altLang="zh-CN" sz="1200" smtClean="0">
                <a:solidFill>
                  <a:srgbClr val="898989"/>
                </a:solidFill>
                <a:latin typeface="Calibri" panose="020F0502020204030204" pitchFamily="34" charset="0"/>
              </a:rPr>
              <a:pPr>
                <a:spcBef>
                  <a:spcPct val="0"/>
                </a:spcBef>
                <a:buClrTx/>
                <a:buFontTx/>
                <a:buNone/>
              </a:pPr>
              <a:t>35</a:t>
            </a:fld>
            <a:endParaRPr lang="en-US" altLang="zh-CN" sz="1200">
              <a:solidFill>
                <a:srgbClr val="898989"/>
              </a:solidFill>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a:t>市场发展的需求</a:t>
            </a:r>
          </a:p>
        </p:txBody>
      </p:sp>
      <p:sp>
        <p:nvSpPr>
          <p:cNvPr id="54275" name="Rectangle 3"/>
          <p:cNvSpPr>
            <a:spLocks noGrp="1" noChangeArrowheads="1"/>
          </p:cNvSpPr>
          <p:nvPr>
            <p:ph idx="1"/>
          </p:nvPr>
        </p:nvSpPr>
        <p:spPr>
          <a:xfrm>
            <a:off x="323850" y="1600200"/>
            <a:ext cx="8640763" cy="4953000"/>
          </a:xfrm>
        </p:spPr>
        <p:txBody>
          <a:bodyPr/>
          <a:lstStyle/>
          <a:p>
            <a:pPr eaLnBrk="1" hangingPunct="1"/>
            <a:r>
              <a:rPr lang="zh-CN" altLang="en-US" sz="2400" dirty="0">
                <a:cs typeface="ＭＳ Ｐゴシック" panose="020B0600070205080204" pitchFamily="34" charset="-128"/>
              </a:rPr>
              <a:t>用户</a:t>
            </a:r>
            <a:r>
              <a:rPr lang="en-US" altLang="zh-CN" sz="2400" dirty="0">
                <a:cs typeface="ＭＳ Ｐゴシック" panose="020B0600070205080204" pitchFamily="34" charset="-128"/>
              </a:rPr>
              <a:t>(</a:t>
            </a:r>
            <a:r>
              <a:rPr lang="zh-CN" altLang="en-US" sz="2400" dirty="0">
                <a:cs typeface="ＭＳ Ｐゴシック" panose="020B0600070205080204" pitchFamily="34" charset="-128"/>
              </a:rPr>
              <a:t>国家、企业、个人等</a:t>
            </a:r>
            <a:r>
              <a:rPr lang="en-US" altLang="zh-CN" sz="2400" dirty="0">
                <a:cs typeface="ＭＳ Ｐゴシック" panose="020B0600070205080204" pitchFamily="34" charset="-128"/>
              </a:rPr>
              <a:t>)</a:t>
            </a:r>
            <a:r>
              <a:rPr lang="zh-CN" altLang="en-US" sz="2400" dirty="0">
                <a:cs typeface="ＭＳ Ｐゴシック" panose="020B0600070205080204" pitchFamily="34" charset="-128"/>
              </a:rPr>
              <a:t>需要信息检索技术：互联网的信息量太大、噪音太多，寻找所需要的信息非常不容易</a:t>
            </a:r>
          </a:p>
          <a:p>
            <a:pPr eaLnBrk="1" hangingPunct="1"/>
            <a:r>
              <a:rPr lang="zh-CN" altLang="en-US" sz="2400" dirty="0">
                <a:cs typeface="ＭＳ Ｐゴシック" panose="020B0600070205080204" pitchFamily="34" charset="-128"/>
              </a:rPr>
              <a:t>公司需要信息检索技术：</a:t>
            </a:r>
            <a:endParaRPr lang="en-US" altLang="zh-CN" sz="2400" dirty="0">
              <a:cs typeface="ＭＳ Ｐゴシック" panose="020B0600070205080204" pitchFamily="34" charset="-128"/>
            </a:endParaRPr>
          </a:p>
          <a:p>
            <a:pPr lvl="1" eaLnBrk="1" hangingPunct="1"/>
            <a:r>
              <a:rPr lang="zh-CN" altLang="en-US" sz="2000" dirty="0"/>
              <a:t>搜索引擎改变了很多传统的生活方式，</a:t>
            </a:r>
            <a:r>
              <a:rPr lang="en-US" altLang="zh-CN" sz="2000" dirty="0"/>
              <a:t>Yahoo</a:t>
            </a:r>
            <a:r>
              <a:rPr lang="zh-CN" altLang="en-US" sz="2000" dirty="0"/>
              <a:t>、</a:t>
            </a:r>
            <a:r>
              <a:rPr lang="en-US" altLang="zh-CN" sz="2000" dirty="0"/>
              <a:t>Google</a:t>
            </a:r>
            <a:r>
              <a:rPr lang="zh-CN" altLang="en-US" sz="2000" dirty="0"/>
              <a:t>、</a:t>
            </a:r>
            <a:r>
              <a:rPr lang="en-US" altLang="zh-CN" sz="2000" dirty="0" err="1"/>
              <a:t>Baidu</a:t>
            </a:r>
            <a:r>
              <a:rPr lang="zh-CN" altLang="en-US" sz="2000" dirty="0"/>
              <a:t>，还有一些公司如</a:t>
            </a:r>
            <a:r>
              <a:rPr lang="en-US" altLang="zh-CN" sz="2000" dirty="0"/>
              <a:t>Microsoft</a:t>
            </a:r>
            <a:r>
              <a:rPr lang="zh-CN" altLang="en-US" sz="2000" dirty="0"/>
              <a:t>、</a:t>
            </a:r>
            <a:r>
              <a:rPr lang="en-US" altLang="zh-CN" sz="2000" dirty="0" err="1"/>
              <a:t>Sohu</a:t>
            </a:r>
            <a:r>
              <a:rPr lang="zh-CN" altLang="en-US" sz="2000" dirty="0"/>
              <a:t>、</a:t>
            </a:r>
            <a:r>
              <a:rPr lang="en-US" altLang="zh-CN" sz="2000" dirty="0" err="1"/>
              <a:t>Tecent</a:t>
            </a:r>
            <a:r>
              <a:rPr lang="zh-CN" altLang="en-US" sz="2000" dirty="0"/>
              <a:t>、</a:t>
            </a:r>
            <a:r>
              <a:rPr lang="en-US" altLang="zh-CN" sz="2000" dirty="0" err="1"/>
              <a:t>Netease</a:t>
            </a:r>
            <a:r>
              <a:rPr lang="zh-CN" altLang="en-US" sz="2000" dirty="0"/>
              <a:t>、</a:t>
            </a:r>
            <a:r>
              <a:rPr lang="en-US" altLang="zh-CN" sz="2000" dirty="0"/>
              <a:t>360</a:t>
            </a:r>
            <a:r>
              <a:rPr lang="zh-CN" altLang="en-US" sz="2000" dirty="0"/>
              <a:t>、阿里都加入到这个搜索技术的竞争。据说今日头条也要进军搜索领域</a:t>
            </a:r>
            <a:endParaRPr lang="en-US" altLang="zh-CN" sz="2000" dirty="0"/>
          </a:p>
          <a:p>
            <a:pPr lvl="1" eaLnBrk="1" hangingPunct="1"/>
            <a:r>
              <a:rPr lang="zh-CN" altLang="en-US" sz="2000" dirty="0"/>
              <a:t>目前搜索引擎公司甚至整个互联网正常运转的计算广告的核心技术是信息检索技术</a:t>
            </a:r>
            <a:endParaRPr lang="en-US" altLang="zh-CN" sz="2000" dirty="0"/>
          </a:p>
          <a:p>
            <a:pPr lvl="1" eaLnBrk="1" hangingPunct="1"/>
            <a:r>
              <a:rPr lang="zh-CN" altLang="en-US" sz="2000" dirty="0"/>
              <a:t>不只是搜索引擎才需要信息检索技术，电子商务</a:t>
            </a:r>
            <a:r>
              <a:rPr lang="en-US" altLang="zh-CN" sz="2000" dirty="0"/>
              <a:t>(</a:t>
            </a:r>
            <a:r>
              <a:rPr lang="zh-CN" altLang="en-US" sz="2000" dirty="0"/>
              <a:t>如亚马逊网站、淘宝等</a:t>
            </a:r>
            <a:r>
              <a:rPr lang="en-US" altLang="zh-CN" sz="2000" dirty="0"/>
              <a:t>)</a:t>
            </a:r>
            <a:r>
              <a:rPr lang="zh-CN" altLang="en-US" sz="2000" dirty="0"/>
              <a:t>、社交网</a:t>
            </a:r>
            <a:r>
              <a:rPr lang="en-US" altLang="zh-CN" sz="2000" dirty="0"/>
              <a:t>(</a:t>
            </a:r>
            <a:r>
              <a:rPr lang="zh-CN" altLang="en-US" sz="2000" dirty="0"/>
              <a:t>微博、</a:t>
            </a:r>
            <a:r>
              <a:rPr lang="en-US" altLang="zh-CN" sz="2000" dirty="0"/>
              <a:t>Facebook</a:t>
            </a:r>
            <a:r>
              <a:rPr lang="zh-CN" altLang="en-US" sz="2000" dirty="0"/>
              <a:t>、</a:t>
            </a:r>
            <a:r>
              <a:rPr lang="en-US" altLang="zh-CN" sz="2000" dirty="0"/>
              <a:t>twitter</a:t>
            </a:r>
            <a:r>
              <a:rPr lang="zh-CN" altLang="en-US" sz="2000" dirty="0"/>
              <a:t>、校内网</a:t>
            </a:r>
            <a:r>
              <a:rPr lang="en-US" altLang="zh-CN" sz="2000" dirty="0"/>
              <a:t>)</a:t>
            </a:r>
            <a:r>
              <a:rPr lang="zh-CN" altLang="en-US" sz="2000" dirty="0"/>
              <a:t>、数字图书馆、大规模数据分析</a:t>
            </a:r>
            <a:r>
              <a:rPr lang="en-US" altLang="zh-CN" sz="2000" dirty="0"/>
              <a:t>(</a:t>
            </a:r>
            <a:r>
              <a:rPr lang="zh-CN" altLang="en-US" sz="2000" dirty="0"/>
              <a:t>金融证券行业等</a:t>
            </a:r>
            <a:r>
              <a:rPr lang="en-US" altLang="zh-CN" sz="2000" dirty="0"/>
              <a:t>)</a:t>
            </a:r>
            <a:r>
              <a:rPr lang="zh-CN" altLang="en-US" sz="2000" dirty="0"/>
              <a:t>等都需要信息检索技术</a:t>
            </a:r>
          </a:p>
          <a:p>
            <a:pPr lvl="1" eaLnBrk="1" hangingPunct="1"/>
            <a:r>
              <a:rPr lang="zh-CN" altLang="en-US" sz="2000" dirty="0"/>
              <a:t>人才的竞争：搜索相关人才人数出现缺口，他们非常抢手，待遇如日中天</a:t>
            </a:r>
          </a:p>
          <a:p>
            <a:pPr lvl="1" eaLnBrk="1" hangingPunct="1"/>
            <a:r>
              <a:rPr lang="zh-CN" altLang="en-US" sz="2000" dirty="0"/>
              <a:t>是不是泡沫：</a:t>
            </a:r>
            <a:r>
              <a:rPr lang="en-US" altLang="zh-CN" sz="2000" dirty="0"/>
              <a:t>2000</a:t>
            </a:r>
            <a:r>
              <a:rPr lang="zh-CN" altLang="en-US" sz="2000" dirty="0"/>
              <a:t>年左右出现的网络泡沫和现在的互联网有什么不同，搜索引擎在其中占什么位置？</a:t>
            </a:r>
          </a:p>
        </p:txBody>
      </p:sp>
      <p:sp>
        <p:nvSpPr>
          <p:cNvPr id="5120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21EE0EA1-F8B0-4E14-85A3-6C6D8BEB5B9E}" type="slidenum">
              <a:rPr lang="en-US" altLang="zh-CN" sz="1200" smtClean="0">
                <a:solidFill>
                  <a:srgbClr val="898989"/>
                </a:solidFill>
                <a:latin typeface="Calibri" panose="020F0502020204030204" pitchFamily="34" charset="0"/>
              </a:rPr>
              <a:pPr>
                <a:spcBef>
                  <a:spcPct val="0"/>
                </a:spcBef>
                <a:buClrTx/>
                <a:buFontTx/>
                <a:buNone/>
              </a:pPr>
              <a:t>36</a:t>
            </a:fld>
            <a:endParaRPr lang="en-US" altLang="zh-CN" sz="1200">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blinds(horizontal)">
                                      <p:cBhvr>
                                        <p:cTn id="7" dur="500"/>
                                        <p:tgtEl>
                                          <p:spTgt spid="54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blinds(horizontal)">
                                      <p:cBhvr>
                                        <p:cTn id="12" dur="500"/>
                                        <p:tgtEl>
                                          <p:spTgt spid="54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blinds(horizontal)">
                                      <p:cBhvr>
                                        <p:cTn id="17" dur="500"/>
                                        <p:tgtEl>
                                          <p:spTgt spid="542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275">
                                            <p:txEl>
                                              <p:pRg st="3" end="3"/>
                                            </p:txEl>
                                          </p:spTgt>
                                        </p:tgtEl>
                                        <p:attrNameLst>
                                          <p:attrName>style.visibility</p:attrName>
                                        </p:attrNameLst>
                                      </p:cBhvr>
                                      <p:to>
                                        <p:strVal val="visible"/>
                                      </p:to>
                                    </p:set>
                                    <p:animEffect transition="in" filter="blinds(horizontal)">
                                      <p:cBhvr>
                                        <p:cTn id="22" dur="500"/>
                                        <p:tgtEl>
                                          <p:spTgt spid="542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275">
                                            <p:txEl>
                                              <p:pRg st="4" end="4"/>
                                            </p:txEl>
                                          </p:spTgt>
                                        </p:tgtEl>
                                        <p:attrNameLst>
                                          <p:attrName>style.visibility</p:attrName>
                                        </p:attrNameLst>
                                      </p:cBhvr>
                                      <p:to>
                                        <p:strVal val="visible"/>
                                      </p:to>
                                    </p:set>
                                    <p:animEffect transition="in" filter="blinds(horizontal)">
                                      <p:cBhvr>
                                        <p:cTn id="27" dur="500"/>
                                        <p:tgtEl>
                                          <p:spTgt spid="542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4275">
                                            <p:txEl>
                                              <p:pRg st="5" end="5"/>
                                            </p:txEl>
                                          </p:spTgt>
                                        </p:tgtEl>
                                        <p:attrNameLst>
                                          <p:attrName>style.visibility</p:attrName>
                                        </p:attrNameLst>
                                      </p:cBhvr>
                                      <p:to>
                                        <p:strVal val="visible"/>
                                      </p:to>
                                    </p:set>
                                    <p:animEffect transition="in" filter="blinds(horizontal)">
                                      <p:cBhvr>
                                        <p:cTn id="32" dur="500"/>
                                        <p:tgtEl>
                                          <p:spTgt spid="5427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4275">
                                            <p:txEl>
                                              <p:pRg st="6" end="6"/>
                                            </p:txEl>
                                          </p:spTgt>
                                        </p:tgtEl>
                                        <p:attrNameLst>
                                          <p:attrName>style.visibility</p:attrName>
                                        </p:attrNameLst>
                                      </p:cBhvr>
                                      <p:to>
                                        <p:strVal val="visible"/>
                                      </p:to>
                                    </p:set>
                                    <p:animEffect transition="in" filter="blinds(horizontal)">
                                      <p:cBhvr>
                                        <p:cTn id="37" dur="500"/>
                                        <p:tgtEl>
                                          <p:spTgt spid="542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a:t>一些应用需求</a:t>
            </a:r>
          </a:p>
        </p:txBody>
      </p:sp>
      <p:sp>
        <p:nvSpPr>
          <p:cNvPr id="53251" name="Rectangle 3"/>
          <p:cNvSpPr>
            <a:spLocks noGrp="1" noChangeArrowheads="1"/>
          </p:cNvSpPr>
          <p:nvPr>
            <p:ph idx="1"/>
          </p:nvPr>
        </p:nvSpPr>
        <p:spPr/>
        <p:txBody>
          <a:bodyPr/>
          <a:lstStyle/>
          <a:p>
            <a:pPr eaLnBrk="1" hangingPunct="1"/>
            <a:r>
              <a:rPr lang="zh-CN" altLang="en-US">
                <a:cs typeface="ＭＳ Ｐゴシック" panose="020B0600070205080204" pitchFamily="34" charset="-128"/>
              </a:rPr>
              <a:t>移动搜索</a:t>
            </a:r>
          </a:p>
          <a:p>
            <a:pPr eaLnBrk="1" hangingPunct="1"/>
            <a:r>
              <a:rPr lang="zh-CN" altLang="en-US">
                <a:cs typeface="ＭＳ Ｐゴシック" panose="020B0600070205080204" pitchFamily="34" charset="-128"/>
              </a:rPr>
              <a:t>产品搜索</a:t>
            </a:r>
          </a:p>
          <a:p>
            <a:pPr eaLnBrk="1" hangingPunct="1"/>
            <a:r>
              <a:rPr lang="zh-CN" altLang="en-US">
                <a:cs typeface="ＭＳ Ｐゴシック" panose="020B0600070205080204" pitchFamily="34" charset="-128"/>
              </a:rPr>
              <a:t>专利搜索</a:t>
            </a:r>
          </a:p>
          <a:p>
            <a:pPr eaLnBrk="1" hangingPunct="1"/>
            <a:r>
              <a:rPr lang="zh-CN" altLang="en-US">
                <a:cs typeface="ＭＳ Ｐゴシック" panose="020B0600070205080204" pitchFamily="34" charset="-128"/>
              </a:rPr>
              <a:t>广告推荐</a:t>
            </a:r>
            <a:endParaRPr lang="en-US" altLang="zh-CN">
              <a:cs typeface="ＭＳ Ｐゴシック" panose="020B0600070205080204" pitchFamily="34" charset="-128"/>
            </a:endParaRPr>
          </a:p>
          <a:p>
            <a:pPr eaLnBrk="1" hangingPunct="1"/>
            <a:r>
              <a:rPr lang="zh-CN" altLang="en-US">
                <a:cs typeface="ＭＳ Ｐゴシック" panose="020B0600070205080204" pitchFamily="34" charset="-128"/>
              </a:rPr>
              <a:t>社会网络分析</a:t>
            </a:r>
          </a:p>
          <a:p>
            <a:pPr eaLnBrk="1" hangingPunct="1"/>
            <a:r>
              <a:rPr lang="zh-CN" altLang="en-US">
                <a:cs typeface="ＭＳ Ｐゴシック" panose="020B0600070205080204" pitchFamily="34" charset="-128"/>
              </a:rPr>
              <a:t>消费行为分析</a:t>
            </a:r>
          </a:p>
          <a:p>
            <a:pPr eaLnBrk="1" hangingPunct="1"/>
            <a:r>
              <a:rPr lang="zh-CN" altLang="en-US">
                <a:cs typeface="ＭＳ Ｐゴシック" panose="020B0600070205080204" pitchFamily="34" charset="-128"/>
              </a:rPr>
              <a:t>网络评论分析</a:t>
            </a:r>
          </a:p>
          <a:p>
            <a:pPr eaLnBrk="1" hangingPunct="1"/>
            <a:r>
              <a:rPr lang="en-US" altLang="zh-CN">
                <a:cs typeface="ＭＳ Ｐゴシック" panose="020B0600070205080204" pitchFamily="34" charset="-128"/>
              </a:rPr>
              <a:t>SEO</a:t>
            </a:r>
            <a:r>
              <a:rPr lang="zh-CN" altLang="en-US">
                <a:cs typeface="ＭＳ Ｐゴシック" panose="020B0600070205080204" pitchFamily="34" charset="-128"/>
              </a:rPr>
              <a:t>营销</a:t>
            </a:r>
          </a:p>
          <a:p>
            <a:pPr eaLnBrk="1" hangingPunct="1"/>
            <a:r>
              <a:rPr lang="en-US" altLang="zh-CN">
                <a:cs typeface="ＭＳ Ｐゴシック" panose="020B0600070205080204" pitchFamily="34" charset="-128"/>
              </a:rPr>
              <a:t>……</a:t>
            </a:r>
          </a:p>
        </p:txBody>
      </p:sp>
      <p:sp>
        <p:nvSpPr>
          <p:cNvPr id="5325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0F4702AF-3846-4496-8487-997C253EDEB5}" type="slidenum">
              <a:rPr lang="en-US" altLang="zh-CN" sz="1200" smtClean="0">
                <a:solidFill>
                  <a:srgbClr val="898989"/>
                </a:solidFill>
                <a:latin typeface="Calibri" panose="020F0502020204030204" pitchFamily="34" charset="0"/>
              </a:rPr>
              <a:pPr>
                <a:spcBef>
                  <a:spcPct val="0"/>
                </a:spcBef>
                <a:buClrTx/>
                <a:buFontTx/>
                <a:buNone/>
              </a:pPr>
              <a:t>37</a:t>
            </a:fld>
            <a:endParaRPr lang="en-US" altLang="zh-CN" sz="1200">
              <a:solidFill>
                <a:srgbClr val="898989"/>
              </a:solidFill>
              <a:latin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a:t>对相关专业研究生的基本要求</a:t>
            </a:r>
          </a:p>
        </p:txBody>
      </p:sp>
      <p:sp>
        <p:nvSpPr>
          <p:cNvPr id="56323"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信息检索技术是内容应用特别是互联网内容应用的核心技术，可以说在这些应用中信息检索技术无处不在</a:t>
            </a:r>
          </a:p>
          <a:p>
            <a:pPr eaLnBrk="1" hangingPunct="1"/>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个人认为：信息检索将会成为一门计算机专业的基础学科</a:t>
            </a:r>
          </a:p>
          <a:p>
            <a:pPr lvl="1" eaLnBrk="1" hangingPunct="1"/>
            <a:r>
              <a:rPr lang="zh-CN" altLang="en-US" dirty="0"/>
              <a:t>与计算机学科的发展历史很像</a:t>
            </a:r>
            <a:endParaRPr lang="en-US" altLang="zh-CN" dirty="0"/>
          </a:p>
          <a:p>
            <a:pPr lvl="1" eaLnBrk="1" hangingPunct="1"/>
            <a:r>
              <a:rPr lang="zh-CN" altLang="en-US" dirty="0"/>
              <a:t>搜索</a:t>
            </a:r>
            <a:r>
              <a:rPr lang="en-US" altLang="zh-CN" dirty="0"/>
              <a:t>(</a:t>
            </a:r>
            <a:r>
              <a:rPr lang="zh-CN" altLang="en-US" dirty="0"/>
              <a:t>狭义的信息检索</a:t>
            </a:r>
            <a:r>
              <a:rPr lang="en-US" altLang="zh-CN" dirty="0"/>
              <a:t>)</a:t>
            </a:r>
            <a:r>
              <a:rPr lang="zh-CN" altLang="en-US" dirty="0"/>
              <a:t>的三个层次</a:t>
            </a:r>
            <a:r>
              <a:rPr lang="en-US" altLang="zh-CN" dirty="0"/>
              <a:t>(</a:t>
            </a:r>
            <a:r>
              <a:rPr lang="zh-CN" altLang="en-US" dirty="0"/>
              <a:t>个人观点</a:t>
            </a:r>
            <a:r>
              <a:rPr lang="en-US" altLang="zh-CN" dirty="0"/>
              <a:t>)</a:t>
            </a:r>
          </a:p>
        </p:txBody>
      </p:sp>
      <p:sp>
        <p:nvSpPr>
          <p:cNvPr id="5427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77C2C040-5D76-45AB-B1DA-94DDB40E8D6C}" type="slidenum">
              <a:rPr lang="en-US" altLang="zh-CN" sz="1200" smtClean="0">
                <a:solidFill>
                  <a:srgbClr val="898989"/>
                </a:solidFill>
                <a:latin typeface="Calibri" panose="020F0502020204030204" pitchFamily="34" charset="0"/>
              </a:rPr>
              <a:pPr>
                <a:spcBef>
                  <a:spcPct val="0"/>
                </a:spcBef>
                <a:buClrTx/>
                <a:buFontTx/>
                <a:buNone/>
              </a:pPr>
              <a:t>38</a:t>
            </a:fld>
            <a:endParaRPr lang="en-US" altLang="zh-CN" sz="1200">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12" dur="500"/>
                                        <p:tgtEl>
                                          <p:spTgt spid="5632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6323">
                                            <p:txEl>
                                              <p:pRg st="3" end="3"/>
                                            </p:txEl>
                                          </p:spTgt>
                                        </p:tgtEl>
                                        <p:attrNameLst>
                                          <p:attrName>style.visibility</p:attrName>
                                        </p:attrNameLst>
                                      </p:cBhvr>
                                      <p:to>
                                        <p:strVal val="visible"/>
                                      </p:to>
                                    </p:set>
                                    <p:animEffect transition="in" filter="blinds(horizontal)">
                                      <p:cBhvr>
                                        <p:cTn id="17" dur="500"/>
                                        <p:tgtEl>
                                          <p:spTgt spid="5632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6323">
                                            <p:txEl>
                                              <p:pRg st="4" end="4"/>
                                            </p:txEl>
                                          </p:spTgt>
                                        </p:tgtEl>
                                        <p:attrNameLst>
                                          <p:attrName>style.visibility</p:attrName>
                                        </p:attrNameLst>
                                      </p:cBhvr>
                                      <p:to>
                                        <p:strVal val="visible"/>
                                      </p:to>
                                    </p:set>
                                    <p:animEffect transition="in" filter="blinds(horizontal)">
                                      <p:cBhvr>
                                        <p:cTn id="22" dur="500"/>
                                        <p:tgtEl>
                                          <p:spTgt spid="563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2"/>
          <p:cNvSpPr>
            <a:spLocks noGrp="1"/>
          </p:cNvSpPr>
          <p:nvPr>
            <p:ph type="title"/>
          </p:nvPr>
        </p:nvSpPr>
        <p:spPr/>
        <p:txBody>
          <a:bodyPr/>
          <a:lstStyle/>
          <a:p>
            <a:pPr eaLnBrk="1" hangingPunct="1"/>
            <a:endParaRPr lang="zh-CN" altLang="en-US"/>
          </a:p>
        </p:txBody>
      </p:sp>
      <p:sp>
        <p:nvSpPr>
          <p:cNvPr id="56323" name="内容占位符 13"/>
          <p:cNvSpPr>
            <a:spLocks noGrp="1"/>
          </p:cNvSpPr>
          <p:nvPr>
            <p:ph idx="1"/>
          </p:nvPr>
        </p:nvSpPr>
        <p:spPr/>
        <p:txBody>
          <a:bodyPr/>
          <a:lstStyle/>
          <a:p>
            <a:pPr eaLnBrk="1" hangingPunct="1"/>
            <a:endParaRPr lang="zh-CN" altLang="en-US">
              <a:cs typeface="ＭＳ Ｐゴシック" panose="020B0600070205080204" pitchFamily="34" charset="-128"/>
            </a:endParaRPr>
          </a:p>
        </p:txBody>
      </p:sp>
      <p:sp>
        <p:nvSpPr>
          <p:cNvPr id="5632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E96A2CA6-AA81-4710-971F-EADCD1AE617C}" type="slidenum">
              <a:rPr lang="en-US" altLang="zh-CN" sz="1200" smtClean="0">
                <a:solidFill>
                  <a:srgbClr val="898989"/>
                </a:solidFill>
                <a:latin typeface="Calibri" panose="020F0502020204030204" pitchFamily="34" charset="0"/>
              </a:rPr>
              <a:pPr>
                <a:spcBef>
                  <a:spcPct val="0"/>
                </a:spcBef>
                <a:buClrTx/>
                <a:buFontTx/>
                <a:buNone/>
              </a:pPr>
              <a:t>39</a:t>
            </a:fld>
            <a:endParaRPr lang="en-US" altLang="zh-CN" sz="1200">
              <a:solidFill>
                <a:srgbClr val="898989"/>
              </a:solidFill>
              <a:latin typeface="Calibri" panose="020F0502020204030204" pitchFamily="34" charset="0"/>
            </a:endParaRPr>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59338"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0"/>
            <a:ext cx="4660900"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46475"/>
            <a:ext cx="4787900"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3573463"/>
            <a:ext cx="47529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Text Box 8"/>
          <p:cNvSpPr txBox="1">
            <a:spLocks noChangeArrowheads="1"/>
          </p:cNvSpPr>
          <p:nvPr/>
        </p:nvSpPr>
        <p:spPr bwMode="auto">
          <a:xfrm>
            <a:off x="2046288" y="3619500"/>
            <a:ext cx="6408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a:solidFill>
                  <a:srgbClr val="FF0000"/>
                </a:solidFill>
              </a:rPr>
              <a:t>应用层次：搜索是一项非常重要的应用！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77832"/>
                                        </p:tgtEl>
                                      </p:cBhvr>
                                    </p:animEffect>
                                    <p:set>
                                      <p:cBhvr>
                                        <p:cTn id="7" dur="1" fill="hold">
                                          <p:stCondLst>
                                            <p:cond delay="499"/>
                                          </p:stCondLst>
                                        </p:cTn>
                                        <p:tgtEl>
                                          <p:spTgt spid="77832"/>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77828"/>
                                        </p:tgtEl>
                                        <p:attrNameLst>
                                          <p:attrName>style.visibility</p:attrName>
                                        </p:attrNameLst>
                                      </p:cBhvr>
                                      <p:to>
                                        <p:strVal val="visible"/>
                                      </p:to>
                                    </p:set>
                                    <p:animEffect transition="in" filter="blinds(horizontal)">
                                      <p:cBhvr>
                                        <p:cTn id="10" dur="500"/>
                                        <p:tgtEl>
                                          <p:spTgt spid="77828"/>
                                        </p:tgtEl>
                                      </p:cBhvr>
                                    </p:animEffect>
                                  </p:childTnLst>
                                </p:cTn>
                              </p:par>
                              <p:par>
                                <p:cTn id="11" presetID="3" presetClass="entr" presetSubtype="10" fill="hold" nodeType="withEffect">
                                  <p:stCondLst>
                                    <p:cond delay="0"/>
                                  </p:stCondLst>
                                  <p:childTnLst>
                                    <p:set>
                                      <p:cBhvr>
                                        <p:cTn id="12" dur="1" fill="hold">
                                          <p:stCondLst>
                                            <p:cond delay="0"/>
                                          </p:stCondLst>
                                        </p:cTn>
                                        <p:tgtEl>
                                          <p:spTgt spid="77829"/>
                                        </p:tgtEl>
                                        <p:attrNameLst>
                                          <p:attrName>style.visibility</p:attrName>
                                        </p:attrNameLst>
                                      </p:cBhvr>
                                      <p:to>
                                        <p:strVal val="visible"/>
                                      </p:to>
                                    </p:set>
                                    <p:animEffect transition="in" filter="blinds(horizontal)">
                                      <p:cBhvr>
                                        <p:cTn id="13" dur="500"/>
                                        <p:tgtEl>
                                          <p:spTgt spid="77829"/>
                                        </p:tgtEl>
                                      </p:cBhvr>
                                    </p:animEffect>
                                  </p:childTnLst>
                                </p:cTn>
                              </p:par>
                              <p:par>
                                <p:cTn id="14" presetID="3" presetClass="entr" presetSubtype="10" fill="hold" nodeType="withEffect">
                                  <p:stCondLst>
                                    <p:cond delay="0"/>
                                  </p:stCondLst>
                                  <p:childTnLst>
                                    <p:set>
                                      <p:cBhvr>
                                        <p:cTn id="15" dur="1" fill="hold">
                                          <p:stCondLst>
                                            <p:cond delay="0"/>
                                          </p:stCondLst>
                                        </p:cTn>
                                        <p:tgtEl>
                                          <p:spTgt spid="77830"/>
                                        </p:tgtEl>
                                        <p:attrNameLst>
                                          <p:attrName>style.visibility</p:attrName>
                                        </p:attrNameLst>
                                      </p:cBhvr>
                                      <p:to>
                                        <p:strVal val="visible"/>
                                      </p:to>
                                    </p:set>
                                    <p:animEffect transition="in" filter="blinds(horizontal)">
                                      <p:cBhvr>
                                        <p:cTn id="16" dur="500"/>
                                        <p:tgtEl>
                                          <p:spTgt spid="77830"/>
                                        </p:tgtEl>
                                      </p:cBhvr>
                                    </p:animEffect>
                                  </p:childTnLst>
                                </p:cTn>
                              </p:par>
                              <p:par>
                                <p:cTn id="17" presetID="3" presetClass="entr" presetSubtype="10" fill="hold" nodeType="withEffect">
                                  <p:stCondLst>
                                    <p:cond delay="0"/>
                                  </p:stCondLst>
                                  <p:childTnLst>
                                    <p:set>
                                      <p:cBhvr>
                                        <p:cTn id="18" dur="1" fill="hold">
                                          <p:stCondLst>
                                            <p:cond delay="0"/>
                                          </p:stCondLst>
                                        </p:cTn>
                                        <p:tgtEl>
                                          <p:spTgt spid="77831"/>
                                        </p:tgtEl>
                                        <p:attrNameLst>
                                          <p:attrName>style.visibility</p:attrName>
                                        </p:attrNameLst>
                                      </p:cBhvr>
                                      <p:to>
                                        <p:strVal val="visible"/>
                                      </p:to>
                                    </p:set>
                                    <p:animEffect transition="in" filter="blinds(horizontal)">
                                      <p:cBhvr>
                                        <p:cTn id="19" dur="500"/>
                                        <p:tgtEl>
                                          <p:spTgt spid="77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pPr eaLnBrk="1" hangingPunct="1"/>
            <a:r>
              <a:rPr lang="zh-CN" altLang="en-US"/>
              <a:t>古晓艳</a:t>
            </a:r>
          </a:p>
        </p:txBody>
      </p:sp>
      <p:sp>
        <p:nvSpPr>
          <p:cNvPr id="3" name="内容占位符 2"/>
          <p:cNvSpPr>
            <a:spLocks noGrp="1"/>
          </p:cNvSpPr>
          <p:nvPr>
            <p:ph idx="1"/>
          </p:nvPr>
        </p:nvSpPr>
        <p:spPr>
          <a:xfrm>
            <a:off x="457200" y="1600200"/>
            <a:ext cx="7953375" cy="4953000"/>
          </a:xfrm>
        </p:spPr>
        <p:txBody>
          <a:bodyPr/>
          <a:lstStyle/>
          <a:p>
            <a:pPr eaLnBrk="1" hangingPunct="1">
              <a:lnSpc>
                <a:spcPct val="110000"/>
              </a:lnSpc>
              <a:defRPr/>
            </a:pPr>
            <a:r>
              <a:rPr lang="en-US" altLang="zh-CN" sz="2400" dirty="0">
                <a:latin typeface="+mn-ea"/>
              </a:rPr>
              <a:t>2009</a:t>
            </a:r>
            <a:r>
              <a:rPr lang="zh-CN" altLang="en-US" sz="2400" dirty="0">
                <a:latin typeface="+mn-ea"/>
              </a:rPr>
              <a:t>年 本科毕业于山东大学计算机学院</a:t>
            </a:r>
            <a:endParaRPr lang="en-US" altLang="zh-CN" sz="2400" dirty="0">
              <a:latin typeface="+mn-ea"/>
            </a:endParaRPr>
          </a:p>
          <a:p>
            <a:pPr eaLnBrk="1" hangingPunct="1">
              <a:lnSpc>
                <a:spcPct val="110000"/>
              </a:lnSpc>
              <a:defRPr/>
            </a:pPr>
            <a:r>
              <a:rPr lang="en-US" altLang="zh-CN" sz="2400" dirty="0">
                <a:latin typeface="+mn-ea"/>
              </a:rPr>
              <a:t>2014</a:t>
            </a:r>
            <a:r>
              <a:rPr lang="zh-CN" altLang="en-US" sz="2400" dirty="0">
                <a:latin typeface="+mn-ea"/>
              </a:rPr>
              <a:t>年</a:t>
            </a:r>
            <a:r>
              <a:rPr lang="en-US" altLang="zh-CN" sz="2400" dirty="0">
                <a:latin typeface="+mn-ea"/>
              </a:rPr>
              <a:t> </a:t>
            </a:r>
            <a:r>
              <a:rPr lang="zh-CN" altLang="en-US" sz="2400" dirty="0">
                <a:latin typeface="+mn-ea"/>
              </a:rPr>
              <a:t>博士毕业于中科院计算所  </a:t>
            </a:r>
            <a:endParaRPr lang="en-US" altLang="zh-CN" sz="2400" dirty="0">
              <a:latin typeface="+mn-ea"/>
            </a:endParaRPr>
          </a:p>
          <a:p>
            <a:pPr eaLnBrk="1" hangingPunct="1">
              <a:lnSpc>
                <a:spcPct val="110000"/>
              </a:lnSpc>
              <a:defRPr/>
            </a:pPr>
            <a:r>
              <a:rPr lang="en-US" altLang="zh-CN" sz="2400" dirty="0">
                <a:latin typeface="+mn-ea"/>
              </a:rPr>
              <a:t>2014-</a:t>
            </a:r>
            <a:r>
              <a:rPr lang="zh-CN" altLang="en-US" sz="2400" dirty="0">
                <a:latin typeface="+mn-ea"/>
              </a:rPr>
              <a:t>至今 中科院信工所</a:t>
            </a:r>
            <a:endParaRPr lang="en-US" altLang="zh-CN" sz="2400" dirty="0">
              <a:latin typeface="+mn-ea"/>
            </a:endParaRPr>
          </a:p>
          <a:p>
            <a:pPr marL="0" indent="0" eaLnBrk="1" hangingPunct="1">
              <a:lnSpc>
                <a:spcPct val="110000"/>
              </a:lnSpc>
              <a:buFont typeface="Wingdings" panose="05000000000000000000" pitchFamily="2" charset="2"/>
              <a:buNone/>
              <a:defRPr/>
            </a:pPr>
            <a:endParaRPr lang="en-US" altLang="zh-CN" sz="2400" dirty="0">
              <a:latin typeface="+mn-ea"/>
            </a:endParaRPr>
          </a:p>
          <a:p>
            <a:pPr eaLnBrk="1" hangingPunct="1">
              <a:lnSpc>
                <a:spcPct val="110000"/>
              </a:lnSpc>
              <a:defRPr/>
            </a:pPr>
            <a:r>
              <a:rPr lang="zh-CN" altLang="en-US" sz="2400" dirty="0">
                <a:latin typeface="+mn-ea"/>
              </a:rPr>
              <a:t>古晓艳博士，高级工程师、硕士生导师，主要研究领域是大数据存储处理、社交网络分析，在计算机学报、</a:t>
            </a:r>
            <a:r>
              <a:rPr lang="en-US" altLang="zh-CN" sz="2400" dirty="0">
                <a:latin typeface="+mn-ea"/>
              </a:rPr>
              <a:t>AAAI</a:t>
            </a:r>
            <a:r>
              <a:rPr lang="zh-CN" altLang="en-US" sz="2400" dirty="0">
                <a:latin typeface="+mn-ea"/>
              </a:rPr>
              <a:t>、</a:t>
            </a:r>
            <a:r>
              <a:rPr lang="en-US" altLang="zh-CN" sz="2400" dirty="0">
                <a:latin typeface="+mn-ea"/>
              </a:rPr>
              <a:t>CIKM</a:t>
            </a:r>
            <a:r>
              <a:rPr lang="zh-CN" altLang="en-US" sz="2400" dirty="0">
                <a:latin typeface="+mn-ea"/>
              </a:rPr>
              <a:t>等国内外期刊和会议上发表论文近</a:t>
            </a:r>
            <a:r>
              <a:rPr lang="en-US" altLang="zh-CN" sz="2400" dirty="0">
                <a:latin typeface="+mn-ea"/>
              </a:rPr>
              <a:t>20</a:t>
            </a:r>
            <a:r>
              <a:rPr lang="zh-CN" altLang="en-US" sz="2400" dirty="0">
                <a:latin typeface="+mn-ea"/>
              </a:rPr>
              <a:t>篇。主持和参与项目</a:t>
            </a:r>
            <a:r>
              <a:rPr lang="en-US" altLang="zh-CN" sz="2400" dirty="0">
                <a:latin typeface="+mn-ea"/>
              </a:rPr>
              <a:t>10</a:t>
            </a:r>
            <a:r>
              <a:rPr lang="zh-CN" altLang="en-US" sz="2400" dirty="0">
                <a:latin typeface="+mn-ea"/>
              </a:rPr>
              <a:t>余项，主要包括国家科技支撑计划、国家重点研发计划、国家</a:t>
            </a:r>
            <a:r>
              <a:rPr lang="en-US" altLang="zh-CN" sz="2400" dirty="0">
                <a:latin typeface="+mn-ea"/>
              </a:rPr>
              <a:t>242</a:t>
            </a:r>
            <a:r>
              <a:rPr lang="zh-CN" altLang="en-US" sz="2400" dirty="0">
                <a:latin typeface="+mn-ea"/>
              </a:rPr>
              <a:t>信息安全计划、国家部委重大工程项目等。培养、指导研究生</a:t>
            </a:r>
            <a:r>
              <a:rPr lang="en-US" altLang="zh-CN" sz="2400" dirty="0">
                <a:latin typeface="+mn-ea"/>
              </a:rPr>
              <a:t>6</a:t>
            </a:r>
            <a:r>
              <a:rPr lang="zh-CN" altLang="en-US" sz="2400" dirty="0">
                <a:latin typeface="+mn-ea"/>
              </a:rPr>
              <a:t>人。</a:t>
            </a:r>
            <a:endParaRPr lang="en-US" altLang="zh-CN" sz="2400" dirty="0">
              <a:latin typeface="+mn-ea"/>
            </a:endParaRPr>
          </a:p>
        </p:txBody>
      </p:sp>
      <p:sp>
        <p:nvSpPr>
          <p:cNvPr id="1843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7AD3165A-8520-485F-86DC-D9A267293CB4}" type="slidenum">
              <a:rPr lang="en-US" altLang="zh-CN" sz="1200" smtClean="0">
                <a:solidFill>
                  <a:srgbClr val="898989"/>
                </a:solidFill>
                <a:latin typeface="Calibri" panose="020F0502020204030204" pitchFamily="34" charset="0"/>
              </a:rPr>
              <a:pPr>
                <a:spcBef>
                  <a:spcPct val="0"/>
                </a:spcBef>
                <a:buClrTx/>
                <a:buFontTx/>
                <a:buNone/>
              </a:pPr>
              <a:t>4</a:t>
            </a:fld>
            <a:endParaRPr lang="en-US" altLang="zh-CN" sz="1200">
              <a:solidFill>
                <a:srgbClr val="898989"/>
              </a:solidFill>
              <a:latin typeface="Calibri" panose="020F0502020204030204" pitchFamily="34" charset="0"/>
            </a:endParaRPr>
          </a:p>
        </p:txBody>
      </p:sp>
      <p:pic>
        <p:nvPicPr>
          <p:cNvPr id="18437" name="图片 4"/>
          <p:cNvPicPr>
            <a:picLocks noChangeAspect="1"/>
          </p:cNvPicPr>
          <p:nvPr/>
        </p:nvPicPr>
        <p:blipFill>
          <a:blip r:embed="rId2">
            <a:extLst>
              <a:ext uri="{28A0092B-C50C-407E-A947-70E740481C1C}">
                <a14:useLocalDpi xmlns:a14="http://schemas.microsoft.com/office/drawing/2010/main" val="0"/>
              </a:ext>
            </a:extLst>
          </a:blip>
          <a:srcRect t="8749"/>
          <a:stretch>
            <a:fillRect/>
          </a:stretch>
        </p:blipFill>
        <p:spPr bwMode="auto">
          <a:xfrm>
            <a:off x="7019925" y="1601788"/>
            <a:ext cx="13906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9"/>
          <p:cNvSpPr>
            <a:spLocks noGrp="1"/>
          </p:cNvSpPr>
          <p:nvPr>
            <p:ph type="title"/>
          </p:nvPr>
        </p:nvSpPr>
        <p:spPr/>
        <p:txBody>
          <a:bodyPr/>
          <a:lstStyle/>
          <a:p>
            <a:pPr eaLnBrk="1" hangingPunct="1"/>
            <a:endParaRPr lang="zh-CN" altLang="en-US"/>
          </a:p>
        </p:txBody>
      </p:sp>
      <p:sp>
        <p:nvSpPr>
          <p:cNvPr id="57347" name="内容占位符 10"/>
          <p:cNvSpPr>
            <a:spLocks noGrp="1"/>
          </p:cNvSpPr>
          <p:nvPr>
            <p:ph idx="1"/>
          </p:nvPr>
        </p:nvSpPr>
        <p:spPr/>
        <p:txBody>
          <a:bodyPr/>
          <a:lstStyle/>
          <a:p>
            <a:pPr eaLnBrk="1" hangingPunct="1"/>
            <a:endParaRPr lang="zh-CN" altLang="en-US">
              <a:cs typeface="ＭＳ Ｐゴシック" panose="020B0600070205080204" pitchFamily="34" charset="-128"/>
            </a:endParaRPr>
          </a:p>
        </p:txBody>
      </p:sp>
      <p:sp>
        <p:nvSpPr>
          <p:cNvPr id="573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25287B68-1BA4-462C-8D53-69057B69F266}" type="slidenum">
              <a:rPr lang="en-US" altLang="zh-CN" sz="1200" smtClean="0">
                <a:solidFill>
                  <a:srgbClr val="898989"/>
                </a:solidFill>
                <a:latin typeface="Calibri" panose="020F0502020204030204" pitchFamily="34" charset="0"/>
              </a:rPr>
              <a:pPr>
                <a:spcBef>
                  <a:spcPct val="0"/>
                </a:spcBef>
                <a:buClrTx/>
                <a:buFontTx/>
                <a:buNone/>
              </a:pPr>
              <a:t>40</a:t>
            </a:fld>
            <a:endParaRPr lang="en-US" altLang="zh-CN" sz="1200">
              <a:solidFill>
                <a:srgbClr val="898989"/>
              </a:solidFill>
              <a:latin typeface="Calibri" panose="020F0502020204030204" pitchFamily="34" charset="0"/>
            </a:endParaRPr>
          </a:p>
        </p:txBody>
      </p:sp>
      <p:pic>
        <p:nvPicPr>
          <p:cNvPr id="788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441325"/>
            <a:ext cx="9753601"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Text Box 6"/>
          <p:cNvSpPr txBox="1">
            <a:spLocks noChangeArrowheads="1"/>
          </p:cNvSpPr>
          <p:nvPr/>
        </p:nvSpPr>
        <p:spPr bwMode="auto">
          <a:xfrm>
            <a:off x="827088" y="3619500"/>
            <a:ext cx="6913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a:solidFill>
                  <a:srgbClr val="FF0000"/>
                </a:solidFill>
              </a:rPr>
              <a:t>中间层次：搜索是极其重要的调用部件</a:t>
            </a:r>
            <a:r>
              <a:rPr lang="en-US" altLang="zh-CN" sz="2400">
                <a:solidFill>
                  <a:srgbClr val="FF0000"/>
                </a:solidFill>
              </a:rPr>
              <a:t>(</a:t>
            </a:r>
            <a:r>
              <a:rPr lang="zh-CN" altLang="en-US" sz="2400">
                <a:solidFill>
                  <a:srgbClr val="FF0000"/>
                </a:solidFill>
              </a:rPr>
              <a:t>类似于</a:t>
            </a:r>
            <a:r>
              <a:rPr lang="en-US" altLang="zh-CN" sz="2400">
                <a:solidFill>
                  <a:srgbClr val="FF0000"/>
                </a:solidFill>
              </a:rPr>
              <a:t>API)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78854"/>
                                        </p:tgtEl>
                                      </p:cBhvr>
                                    </p:animEffect>
                                    <p:set>
                                      <p:cBhvr>
                                        <p:cTn id="7" dur="1" fill="hold">
                                          <p:stCondLst>
                                            <p:cond delay="499"/>
                                          </p:stCondLst>
                                        </p:cTn>
                                        <p:tgtEl>
                                          <p:spTgt spid="78854"/>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78853"/>
                                        </p:tgtEl>
                                        <p:attrNameLst>
                                          <p:attrName>style.visibility</p:attrName>
                                        </p:attrNameLst>
                                      </p:cBhvr>
                                      <p:to>
                                        <p:strVal val="visible"/>
                                      </p:to>
                                    </p:set>
                                    <p:animEffect transition="in" filter="blinds(horizontal)">
                                      <p:cBhvr>
                                        <p:cTn id="10" dur="500"/>
                                        <p:tgtEl>
                                          <p:spTgt spid="78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864076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标题 9"/>
          <p:cNvSpPr>
            <a:spLocks noGrp="1"/>
          </p:cNvSpPr>
          <p:nvPr>
            <p:ph type="title"/>
          </p:nvPr>
        </p:nvSpPr>
        <p:spPr/>
        <p:txBody>
          <a:bodyPr/>
          <a:lstStyle/>
          <a:p>
            <a:pPr eaLnBrk="1" hangingPunct="1"/>
            <a:endParaRPr lang="zh-CN" altLang="en-US"/>
          </a:p>
        </p:txBody>
      </p:sp>
      <p:sp>
        <p:nvSpPr>
          <p:cNvPr id="58372" name="内容占位符 10"/>
          <p:cNvSpPr>
            <a:spLocks noGrp="1"/>
          </p:cNvSpPr>
          <p:nvPr>
            <p:ph idx="1"/>
          </p:nvPr>
        </p:nvSpPr>
        <p:spPr/>
        <p:txBody>
          <a:bodyPr/>
          <a:lstStyle/>
          <a:p>
            <a:pPr eaLnBrk="1" hangingPunct="1"/>
            <a:endParaRPr lang="zh-CN" altLang="en-US">
              <a:cs typeface="ＭＳ Ｐゴシック" panose="020B0600070205080204" pitchFamily="34" charset="-128"/>
            </a:endParaRPr>
          </a:p>
        </p:txBody>
      </p:sp>
      <p:sp>
        <p:nvSpPr>
          <p:cNvPr id="5837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3D46F360-5C27-4FC9-8518-4D88771FD671}" type="slidenum">
              <a:rPr lang="en-US" altLang="zh-CN" sz="1200" smtClean="0">
                <a:solidFill>
                  <a:srgbClr val="898989"/>
                </a:solidFill>
                <a:latin typeface="Calibri" panose="020F0502020204030204" pitchFamily="34" charset="0"/>
              </a:rPr>
              <a:pPr>
                <a:spcBef>
                  <a:spcPct val="0"/>
                </a:spcBef>
                <a:buClrTx/>
                <a:buFontTx/>
                <a:buNone/>
              </a:pPr>
              <a:t>41</a:t>
            </a:fld>
            <a:endParaRPr lang="en-US" altLang="zh-CN" sz="1200">
              <a:solidFill>
                <a:srgbClr val="898989"/>
              </a:solidFill>
              <a:latin typeface="Calibri" panose="020F0502020204030204" pitchFamily="34" charset="0"/>
            </a:endParaRPr>
          </a:p>
        </p:txBody>
      </p:sp>
      <p:sp>
        <p:nvSpPr>
          <p:cNvPr id="79877" name="Text Box 5"/>
          <p:cNvSpPr txBox="1">
            <a:spLocks noChangeArrowheads="1"/>
          </p:cNvSpPr>
          <p:nvPr/>
        </p:nvSpPr>
        <p:spPr bwMode="auto">
          <a:xfrm>
            <a:off x="3059113" y="3548063"/>
            <a:ext cx="3494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a:solidFill>
                  <a:srgbClr val="FF0000"/>
                </a:solidFill>
              </a:rPr>
              <a:t>www.Googlefight.com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79877"/>
                                        </p:tgtEl>
                                      </p:cBhvr>
                                    </p:animEffect>
                                    <p:set>
                                      <p:cBhvr>
                                        <p:cTn id="7" dur="1" fill="hold">
                                          <p:stCondLst>
                                            <p:cond delay="499"/>
                                          </p:stCondLst>
                                        </p:cTn>
                                        <p:tgtEl>
                                          <p:spTgt spid="79877"/>
                                        </p:tgtEl>
                                        <p:attrNameLst>
                                          <p:attrName>style.visibility</p:attrName>
                                        </p:attrNameLst>
                                      </p:cBhvr>
                                      <p:to>
                                        <p:strVal val="hidden"/>
                                      </p:to>
                                    </p:se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9"/>
          <p:cNvSpPr>
            <a:spLocks noGrp="1"/>
          </p:cNvSpPr>
          <p:nvPr>
            <p:ph type="title"/>
          </p:nvPr>
        </p:nvSpPr>
        <p:spPr/>
        <p:txBody>
          <a:bodyPr/>
          <a:lstStyle/>
          <a:p>
            <a:pPr eaLnBrk="1" hangingPunct="1"/>
            <a:endParaRPr lang="zh-CN" altLang="en-US"/>
          </a:p>
        </p:txBody>
      </p:sp>
      <p:sp>
        <p:nvSpPr>
          <p:cNvPr id="59395" name="内容占位符 10"/>
          <p:cNvSpPr>
            <a:spLocks noGrp="1"/>
          </p:cNvSpPr>
          <p:nvPr>
            <p:ph idx="1"/>
          </p:nvPr>
        </p:nvSpPr>
        <p:spPr/>
        <p:txBody>
          <a:bodyPr/>
          <a:lstStyle/>
          <a:p>
            <a:pPr eaLnBrk="1" hangingPunct="1"/>
            <a:endParaRPr lang="zh-CN" altLang="en-US">
              <a:cs typeface="ＭＳ Ｐゴシック" panose="020B0600070205080204" pitchFamily="34" charset="-128"/>
            </a:endParaRPr>
          </a:p>
        </p:txBody>
      </p:sp>
      <p:sp>
        <p:nvSpPr>
          <p:cNvPr id="5939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CC8BE073-BCD6-4069-A971-40D0C3ACF4F5}" type="slidenum">
              <a:rPr lang="en-US" altLang="zh-CN" sz="1200" smtClean="0">
                <a:solidFill>
                  <a:srgbClr val="898989"/>
                </a:solidFill>
                <a:latin typeface="Calibri" panose="020F0502020204030204" pitchFamily="34" charset="0"/>
              </a:rPr>
              <a:pPr>
                <a:spcBef>
                  <a:spcPct val="0"/>
                </a:spcBef>
                <a:buClrTx/>
                <a:buFontTx/>
                <a:buNone/>
              </a:pPr>
              <a:t>42</a:t>
            </a:fld>
            <a:endParaRPr lang="en-US" altLang="zh-CN" sz="1200">
              <a:solidFill>
                <a:srgbClr val="898989"/>
              </a:solidFill>
              <a:latin typeface="Calibri" panose="020F0502020204030204" pitchFamily="34" charset="0"/>
            </a:endParaRP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71450"/>
            <a:ext cx="97536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5"/>
          <p:cNvSpPr txBox="1">
            <a:spLocks noChangeArrowheads="1"/>
          </p:cNvSpPr>
          <p:nvPr/>
        </p:nvSpPr>
        <p:spPr bwMode="auto">
          <a:xfrm>
            <a:off x="2916238" y="3797300"/>
            <a:ext cx="4897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a:solidFill>
                  <a:srgbClr val="FF0000"/>
                </a:solidFill>
              </a:rPr>
              <a:t>介绍一本有趣的书！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80901"/>
                                        </p:tgtEl>
                                      </p:cBhvr>
                                    </p:animEffect>
                                    <p:set>
                                      <p:cBhvr>
                                        <p:cTn id="7" dur="1" fill="hold">
                                          <p:stCondLst>
                                            <p:cond delay="499"/>
                                          </p:stCondLst>
                                        </p:cTn>
                                        <p:tgtEl>
                                          <p:spTgt spid="80901"/>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80900"/>
                                        </p:tgtEl>
                                        <p:attrNameLst>
                                          <p:attrName>style.visibility</p:attrName>
                                        </p:attrNameLst>
                                      </p:cBhvr>
                                      <p:to>
                                        <p:strVal val="visible"/>
                                      </p:to>
                                    </p:set>
                                    <p:animEffect transition="in" filter="blinds(horizontal)">
                                      <p:cBhvr>
                                        <p:cTn id="10" dur="500"/>
                                        <p:tgtEl>
                                          <p:spTgt spid="8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9"/>
          <p:cNvSpPr>
            <a:spLocks noGrp="1"/>
          </p:cNvSpPr>
          <p:nvPr>
            <p:ph type="title"/>
          </p:nvPr>
        </p:nvSpPr>
        <p:spPr/>
        <p:txBody>
          <a:bodyPr/>
          <a:lstStyle/>
          <a:p>
            <a:pPr eaLnBrk="1" hangingPunct="1"/>
            <a:endParaRPr lang="zh-CN" altLang="en-US"/>
          </a:p>
        </p:txBody>
      </p:sp>
      <p:sp>
        <p:nvSpPr>
          <p:cNvPr id="60419" name="内容占位符 10"/>
          <p:cNvSpPr>
            <a:spLocks noGrp="1"/>
          </p:cNvSpPr>
          <p:nvPr>
            <p:ph idx="1"/>
          </p:nvPr>
        </p:nvSpPr>
        <p:spPr/>
        <p:txBody>
          <a:bodyPr/>
          <a:lstStyle/>
          <a:p>
            <a:pPr eaLnBrk="1" hangingPunct="1"/>
            <a:endParaRPr lang="zh-CN" altLang="en-US">
              <a:cs typeface="ＭＳ Ｐゴシック" panose="020B0600070205080204" pitchFamily="34" charset="-128"/>
            </a:endParaRPr>
          </a:p>
        </p:txBody>
      </p:sp>
      <p:sp>
        <p:nvSpPr>
          <p:cNvPr id="6042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8F460576-2601-4712-8B92-418346299AF4}" type="slidenum">
              <a:rPr lang="en-US" altLang="zh-CN" sz="1200" smtClean="0">
                <a:solidFill>
                  <a:srgbClr val="898989"/>
                </a:solidFill>
                <a:latin typeface="Calibri" panose="020F0502020204030204" pitchFamily="34" charset="0"/>
              </a:rPr>
              <a:pPr>
                <a:spcBef>
                  <a:spcPct val="0"/>
                </a:spcBef>
                <a:buClrTx/>
                <a:buFontTx/>
                <a:buNone/>
              </a:pPr>
              <a:t>43</a:t>
            </a:fld>
            <a:endParaRPr lang="en-US" altLang="zh-CN" sz="1200">
              <a:solidFill>
                <a:srgbClr val="898989"/>
              </a:solidFill>
              <a:latin typeface="Calibri" panose="020F0502020204030204" pitchFamily="34" charset="0"/>
            </a:endParaRP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171450"/>
            <a:ext cx="97536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1223963" y="3213100"/>
            <a:ext cx="6696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a:solidFill>
                  <a:srgbClr val="FF0000"/>
                </a:solidFill>
              </a:rPr>
              <a:t>核心层次：搜索是未来操作系统的重要组成部分！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81925"/>
                                        </p:tgtEl>
                                      </p:cBhvr>
                                    </p:animEffect>
                                    <p:set>
                                      <p:cBhvr>
                                        <p:cTn id="7" dur="1" fill="hold">
                                          <p:stCondLst>
                                            <p:cond delay="499"/>
                                          </p:stCondLst>
                                        </p:cTn>
                                        <p:tgtEl>
                                          <p:spTgt spid="81925"/>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81924"/>
                                        </p:tgtEl>
                                        <p:attrNameLst>
                                          <p:attrName>style.visibility</p:attrName>
                                        </p:attrNameLst>
                                      </p:cBhvr>
                                      <p:to>
                                        <p:strVal val="visible"/>
                                      </p:to>
                                    </p:set>
                                    <p:animEffect transition="in" filter="blinds(horizontal)">
                                      <p:cBhvr>
                                        <p:cTn id="10" dur="500"/>
                                        <p:tgtEl>
                                          <p:spTgt spid="81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players in this game</a:t>
            </a:r>
          </a:p>
        </p:txBody>
      </p:sp>
      <p:sp>
        <p:nvSpPr>
          <p:cNvPr id="3" name="Content Placeholder 2"/>
          <p:cNvSpPr>
            <a:spLocks noGrp="1"/>
          </p:cNvSpPr>
          <p:nvPr>
            <p:ph idx="1"/>
          </p:nvPr>
        </p:nvSpPr>
        <p:spPr/>
        <p:txBody>
          <a:bodyPr/>
          <a:lstStyle/>
          <a:p>
            <a:r>
              <a:rPr lang="en-US" dirty="0"/>
              <a:t>Global search engine market - desktop</a:t>
            </a:r>
          </a:p>
          <a:p>
            <a:pPr lvl="1"/>
            <a:r>
              <a:rPr lang="en-US" dirty="0"/>
              <a:t>By http://marketshare.hitslink.com/search-engine-market-share.aspx</a:t>
            </a:r>
          </a:p>
        </p:txBody>
      </p:sp>
      <p:sp>
        <p:nvSpPr>
          <p:cNvPr id="5" name="Footer Placeholder 4"/>
          <p:cNvSpPr>
            <a:spLocks noGrp="1"/>
          </p:cNvSpPr>
          <p:nvPr>
            <p:ph type="ftr" sz="quarter" idx="11"/>
          </p:nvPr>
        </p:nvSpPr>
        <p:spPr/>
        <p:txBody>
          <a:bodyPr/>
          <a:lstStyle/>
          <a:p>
            <a:r>
              <a:rPr lang="en-US"/>
              <a:t>CS4780: Information Retrieval</a:t>
            </a:r>
          </a:p>
        </p:txBody>
      </p:sp>
      <p:pic>
        <p:nvPicPr>
          <p:cNvPr id="7" name="Picture 6"/>
          <p:cNvPicPr>
            <a:picLocks noChangeAspect="1"/>
          </p:cNvPicPr>
          <p:nvPr/>
        </p:nvPicPr>
        <p:blipFill>
          <a:blip r:embed="rId2"/>
          <a:stretch>
            <a:fillRect/>
          </a:stretch>
        </p:blipFill>
        <p:spPr>
          <a:xfrm>
            <a:off x="1219200" y="3352800"/>
            <a:ext cx="6629400" cy="2447925"/>
          </a:xfrm>
          <a:prstGeom prst="rect">
            <a:avLst/>
          </a:prstGeom>
        </p:spPr>
      </p:pic>
      <p:sp>
        <p:nvSpPr>
          <p:cNvPr id="8" name="Date Placeholder 7"/>
          <p:cNvSpPr>
            <a:spLocks noGrp="1"/>
          </p:cNvSpPr>
          <p:nvPr>
            <p:ph type="dt" sz="half" idx="10"/>
          </p:nvPr>
        </p:nvSpPr>
        <p:spPr/>
        <p:txBody>
          <a:bodyPr/>
          <a:lstStyle/>
          <a:p>
            <a:r>
              <a:rPr lang="en-US"/>
              <a:t>CS@UVa</a:t>
            </a:r>
          </a:p>
        </p:txBody>
      </p:sp>
      <p:sp>
        <p:nvSpPr>
          <p:cNvPr id="9" name="Slide Number Placeholder 8"/>
          <p:cNvSpPr>
            <a:spLocks noGrp="1"/>
          </p:cNvSpPr>
          <p:nvPr>
            <p:ph type="sldNum" sz="quarter" idx="12"/>
          </p:nvPr>
        </p:nvSpPr>
        <p:spPr/>
        <p:txBody>
          <a:bodyPr/>
          <a:lstStyle/>
          <a:p>
            <a:fld id="{04D6BED6-93C9-4D43-B1C0-E2DD71716F4C}" type="slidenum">
              <a:rPr lang="en-US" smtClean="0"/>
              <a:t>44</a:t>
            </a:fld>
            <a:endParaRPr lang="en-US"/>
          </a:p>
        </p:txBody>
      </p:sp>
      <p:sp>
        <p:nvSpPr>
          <p:cNvPr id="11" name="TextBox 10"/>
          <p:cNvSpPr txBox="1"/>
          <p:nvPr/>
        </p:nvSpPr>
        <p:spPr>
          <a:xfrm>
            <a:off x="5791200" y="3525749"/>
            <a:ext cx="1219200" cy="369332"/>
          </a:xfrm>
          <a:prstGeom prst="rect">
            <a:avLst/>
          </a:prstGeom>
          <a:noFill/>
        </p:spPr>
        <p:txBody>
          <a:bodyPr wrap="square" rtlCol="0">
            <a:spAutoFit/>
          </a:bodyPr>
          <a:lstStyle/>
          <a:p>
            <a:r>
              <a:rPr lang="en-US" dirty="0"/>
              <a:t>2015 Fall</a:t>
            </a:r>
          </a:p>
        </p:txBody>
      </p:sp>
      <p:grpSp>
        <p:nvGrpSpPr>
          <p:cNvPr id="13" name="Group 12"/>
          <p:cNvGrpSpPr/>
          <p:nvPr/>
        </p:nvGrpSpPr>
        <p:grpSpPr>
          <a:xfrm>
            <a:off x="990600" y="3415987"/>
            <a:ext cx="6743700" cy="2726725"/>
            <a:chOff x="533400" y="4437362"/>
            <a:chExt cx="6743700" cy="2726725"/>
          </a:xfrm>
        </p:grpSpPr>
        <p:pic>
          <p:nvPicPr>
            <p:cNvPr id="10" name="Picture 9"/>
            <p:cNvPicPr>
              <a:picLocks noChangeAspect="1"/>
            </p:cNvPicPr>
            <p:nvPr/>
          </p:nvPicPr>
          <p:blipFill>
            <a:blip r:embed="rId3"/>
            <a:stretch>
              <a:fillRect/>
            </a:stretch>
          </p:blipFill>
          <p:spPr>
            <a:xfrm>
              <a:off x="533400" y="4437362"/>
              <a:ext cx="6743700" cy="2726725"/>
            </a:xfrm>
            <a:prstGeom prst="rect">
              <a:avLst/>
            </a:prstGeom>
          </p:spPr>
        </p:pic>
        <p:sp>
          <p:nvSpPr>
            <p:cNvPr id="12" name="TextBox 11"/>
            <p:cNvSpPr txBox="1"/>
            <p:nvPr/>
          </p:nvSpPr>
          <p:spPr>
            <a:xfrm>
              <a:off x="5410200" y="4794977"/>
              <a:ext cx="1219200" cy="369332"/>
            </a:xfrm>
            <a:prstGeom prst="rect">
              <a:avLst/>
            </a:prstGeom>
            <a:noFill/>
          </p:spPr>
          <p:txBody>
            <a:bodyPr wrap="square" rtlCol="0">
              <a:spAutoFit/>
            </a:bodyPr>
            <a:lstStyle/>
            <a:p>
              <a:r>
                <a:rPr lang="en-US" dirty="0"/>
                <a:t>2016 Fall</a:t>
              </a:r>
            </a:p>
          </p:txBody>
        </p:sp>
      </p:grpSp>
      <p:grpSp>
        <p:nvGrpSpPr>
          <p:cNvPr id="14" name="Group 13"/>
          <p:cNvGrpSpPr/>
          <p:nvPr/>
        </p:nvGrpSpPr>
        <p:grpSpPr>
          <a:xfrm>
            <a:off x="1054894" y="3330220"/>
            <a:ext cx="7034212" cy="2829519"/>
            <a:chOff x="947738" y="3307530"/>
            <a:chExt cx="7034212" cy="2829519"/>
          </a:xfrm>
        </p:grpSpPr>
        <p:pic>
          <p:nvPicPr>
            <p:cNvPr id="4" name="Picture 3">
              <a:hlinkClick r:id="rId4"/>
            </p:cNvPr>
            <p:cNvPicPr>
              <a:picLocks noChangeAspect="1"/>
            </p:cNvPicPr>
            <p:nvPr/>
          </p:nvPicPr>
          <p:blipFill>
            <a:blip r:embed="rId5"/>
            <a:stretch>
              <a:fillRect/>
            </a:stretch>
          </p:blipFill>
          <p:spPr>
            <a:xfrm>
              <a:off x="947738" y="3307530"/>
              <a:ext cx="6672262" cy="2829519"/>
            </a:xfrm>
            <a:prstGeom prst="rect">
              <a:avLst/>
            </a:prstGeom>
          </p:spPr>
        </p:pic>
        <p:sp>
          <p:nvSpPr>
            <p:cNvPr id="6" name="TextBox 5"/>
            <p:cNvSpPr txBox="1"/>
            <p:nvPr/>
          </p:nvSpPr>
          <p:spPr>
            <a:xfrm>
              <a:off x="6153150" y="3561501"/>
              <a:ext cx="1828800" cy="369332"/>
            </a:xfrm>
            <a:prstGeom prst="rect">
              <a:avLst/>
            </a:prstGeom>
            <a:noFill/>
          </p:spPr>
          <p:txBody>
            <a:bodyPr wrap="square" rtlCol="0">
              <a:spAutoFit/>
            </a:bodyPr>
            <a:lstStyle/>
            <a:p>
              <a:r>
                <a:rPr lang="en-US" dirty="0"/>
                <a:t>Fall 2017</a:t>
              </a:r>
            </a:p>
          </p:txBody>
        </p:sp>
      </p:grpSp>
    </p:spTree>
    <p:extLst>
      <p:ext uri="{BB962C8B-B14F-4D97-AF65-F5344CB8AC3E}">
        <p14:creationId xmlns:p14="http://schemas.microsoft.com/office/powerpoint/2010/main" val="290269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players in this game</a:t>
            </a:r>
          </a:p>
        </p:txBody>
      </p:sp>
      <p:sp>
        <p:nvSpPr>
          <p:cNvPr id="3" name="Content Placeholder 2"/>
          <p:cNvSpPr>
            <a:spLocks noGrp="1"/>
          </p:cNvSpPr>
          <p:nvPr>
            <p:ph idx="1"/>
          </p:nvPr>
        </p:nvSpPr>
        <p:spPr/>
        <p:txBody>
          <a:bodyPr/>
          <a:lstStyle/>
          <a:p>
            <a:r>
              <a:rPr lang="en-US" dirty="0"/>
              <a:t>Global search engine market - mobile</a:t>
            </a:r>
          </a:p>
          <a:p>
            <a:pPr lvl="1"/>
            <a:r>
              <a:rPr lang="en-US" dirty="0"/>
              <a:t>By http://marketshare.hitslink.com/search-engine-market-share.aspx</a:t>
            </a:r>
          </a:p>
        </p:txBody>
      </p:sp>
      <p:sp>
        <p:nvSpPr>
          <p:cNvPr id="5" name="Footer Placeholder 4"/>
          <p:cNvSpPr>
            <a:spLocks noGrp="1"/>
          </p:cNvSpPr>
          <p:nvPr>
            <p:ph type="ftr" sz="quarter" idx="11"/>
          </p:nvPr>
        </p:nvSpPr>
        <p:spPr/>
        <p:txBody>
          <a:bodyPr/>
          <a:lstStyle/>
          <a:p>
            <a:r>
              <a:rPr lang="en-US"/>
              <a:t>CS4780: Information Retrieval</a:t>
            </a:r>
          </a:p>
        </p:txBody>
      </p:sp>
      <p:sp>
        <p:nvSpPr>
          <p:cNvPr id="7" name="Date Placeholder 6"/>
          <p:cNvSpPr>
            <a:spLocks noGrp="1"/>
          </p:cNvSpPr>
          <p:nvPr>
            <p:ph type="dt" sz="half" idx="10"/>
          </p:nvPr>
        </p:nvSpPr>
        <p:spPr/>
        <p:txBody>
          <a:bodyPr/>
          <a:lstStyle/>
          <a:p>
            <a:r>
              <a:rPr lang="en-US"/>
              <a:t>CS@UVa</a:t>
            </a:r>
          </a:p>
        </p:txBody>
      </p:sp>
      <p:sp>
        <p:nvSpPr>
          <p:cNvPr id="9" name="Slide Number Placeholder 8"/>
          <p:cNvSpPr>
            <a:spLocks noGrp="1"/>
          </p:cNvSpPr>
          <p:nvPr>
            <p:ph type="sldNum" sz="quarter" idx="12"/>
          </p:nvPr>
        </p:nvSpPr>
        <p:spPr/>
        <p:txBody>
          <a:bodyPr/>
          <a:lstStyle/>
          <a:p>
            <a:fld id="{04D6BED6-93C9-4D43-B1C0-E2DD71716F4C}" type="slidenum">
              <a:rPr lang="en-US" smtClean="0"/>
              <a:t>45</a:t>
            </a:fld>
            <a:endParaRPr lang="en-US"/>
          </a:p>
        </p:txBody>
      </p:sp>
      <p:grpSp>
        <p:nvGrpSpPr>
          <p:cNvPr id="14" name="Group 13"/>
          <p:cNvGrpSpPr/>
          <p:nvPr/>
        </p:nvGrpSpPr>
        <p:grpSpPr>
          <a:xfrm>
            <a:off x="1447800" y="3236454"/>
            <a:ext cx="5867400" cy="2971911"/>
            <a:chOff x="190500" y="4038600"/>
            <a:chExt cx="5867400" cy="2971911"/>
          </a:xfrm>
        </p:grpSpPr>
        <p:pic>
          <p:nvPicPr>
            <p:cNvPr id="10" name="Picture 9"/>
            <p:cNvPicPr>
              <a:picLocks noChangeAspect="1"/>
            </p:cNvPicPr>
            <p:nvPr/>
          </p:nvPicPr>
          <p:blipFill>
            <a:blip r:embed="rId2"/>
            <a:stretch>
              <a:fillRect/>
            </a:stretch>
          </p:blipFill>
          <p:spPr>
            <a:xfrm>
              <a:off x="190500" y="4038600"/>
              <a:ext cx="5867400" cy="2971911"/>
            </a:xfrm>
            <a:prstGeom prst="rect">
              <a:avLst/>
            </a:prstGeom>
          </p:spPr>
        </p:pic>
        <p:sp>
          <p:nvSpPr>
            <p:cNvPr id="12" name="TextBox 11"/>
            <p:cNvSpPr txBox="1"/>
            <p:nvPr/>
          </p:nvSpPr>
          <p:spPr>
            <a:xfrm>
              <a:off x="4800425" y="4191000"/>
              <a:ext cx="1219200" cy="369332"/>
            </a:xfrm>
            <a:prstGeom prst="rect">
              <a:avLst/>
            </a:prstGeom>
            <a:noFill/>
          </p:spPr>
          <p:txBody>
            <a:bodyPr wrap="square" rtlCol="0">
              <a:spAutoFit/>
            </a:bodyPr>
            <a:lstStyle/>
            <a:p>
              <a:r>
                <a:rPr lang="en-US" dirty="0"/>
                <a:t>2016 Fall</a:t>
              </a:r>
            </a:p>
          </p:txBody>
        </p:sp>
      </p:grpSp>
      <p:grpSp>
        <p:nvGrpSpPr>
          <p:cNvPr id="15" name="Group 14"/>
          <p:cNvGrpSpPr/>
          <p:nvPr/>
        </p:nvGrpSpPr>
        <p:grpSpPr>
          <a:xfrm>
            <a:off x="1828800" y="3389655"/>
            <a:ext cx="5029200" cy="2851602"/>
            <a:chOff x="1828800" y="3389655"/>
            <a:chExt cx="5029200" cy="2851602"/>
          </a:xfrm>
        </p:grpSpPr>
        <p:pic>
          <p:nvPicPr>
            <p:cNvPr id="8" name="Picture 7"/>
            <p:cNvPicPr>
              <a:picLocks noChangeAspect="1"/>
            </p:cNvPicPr>
            <p:nvPr/>
          </p:nvPicPr>
          <p:blipFill>
            <a:blip r:embed="rId3"/>
            <a:stretch>
              <a:fillRect/>
            </a:stretch>
          </p:blipFill>
          <p:spPr>
            <a:xfrm>
              <a:off x="1828800" y="3389655"/>
              <a:ext cx="4419600" cy="2851602"/>
            </a:xfrm>
            <a:prstGeom prst="rect">
              <a:avLst/>
            </a:prstGeom>
          </p:spPr>
        </p:pic>
        <p:sp>
          <p:nvSpPr>
            <p:cNvPr id="13" name="TextBox 12"/>
            <p:cNvSpPr txBox="1"/>
            <p:nvPr/>
          </p:nvSpPr>
          <p:spPr>
            <a:xfrm>
              <a:off x="5638800" y="3439081"/>
              <a:ext cx="1219200" cy="369332"/>
            </a:xfrm>
            <a:prstGeom prst="rect">
              <a:avLst/>
            </a:prstGeom>
            <a:noFill/>
          </p:spPr>
          <p:txBody>
            <a:bodyPr wrap="square" rtlCol="0">
              <a:spAutoFit/>
            </a:bodyPr>
            <a:lstStyle/>
            <a:p>
              <a:r>
                <a:rPr lang="en-US" dirty="0"/>
                <a:t>2015 Fall</a:t>
              </a:r>
            </a:p>
          </p:txBody>
        </p:sp>
      </p:grpSp>
      <p:grpSp>
        <p:nvGrpSpPr>
          <p:cNvPr id="11" name="Group 10"/>
          <p:cNvGrpSpPr/>
          <p:nvPr/>
        </p:nvGrpSpPr>
        <p:grpSpPr>
          <a:xfrm>
            <a:off x="1295400" y="3151957"/>
            <a:ext cx="7010400" cy="3326997"/>
            <a:chOff x="1447800" y="3151957"/>
            <a:chExt cx="7010400" cy="3326997"/>
          </a:xfrm>
        </p:grpSpPr>
        <p:pic>
          <p:nvPicPr>
            <p:cNvPr id="4" name="Picture 3"/>
            <p:cNvPicPr>
              <a:picLocks noChangeAspect="1"/>
            </p:cNvPicPr>
            <p:nvPr/>
          </p:nvPicPr>
          <p:blipFill>
            <a:blip r:embed="rId4"/>
            <a:stretch>
              <a:fillRect/>
            </a:stretch>
          </p:blipFill>
          <p:spPr>
            <a:xfrm>
              <a:off x="1447800" y="3151957"/>
              <a:ext cx="6572250" cy="3326997"/>
            </a:xfrm>
            <a:prstGeom prst="rect">
              <a:avLst/>
            </a:prstGeom>
          </p:spPr>
        </p:pic>
        <p:sp>
          <p:nvSpPr>
            <p:cNvPr id="6" name="TextBox 5"/>
            <p:cNvSpPr txBox="1"/>
            <p:nvPr/>
          </p:nvSpPr>
          <p:spPr>
            <a:xfrm>
              <a:off x="6629400" y="3573520"/>
              <a:ext cx="1828800" cy="369332"/>
            </a:xfrm>
            <a:prstGeom prst="rect">
              <a:avLst/>
            </a:prstGeom>
            <a:noFill/>
          </p:spPr>
          <p:txBody>
            <a:bodyPr wrap="square" rtlCol="0">
              <a:spAutoFit/>
            </a:bodyPr>
            <a:lstStyle/>
            <a:p>
              <a:r>
                <a:rPr lang="en-US" dirty="0"/>
                <a:t>Fall 2017</a:t>
              </a:r>
            </a:p>
          </p:txBody>
        </p:sp>
      </p:grpSp>
    </p:spTree>
    <p:extLst>
      <p:ext uri="{BB962C8B-B14F-4D97-AF65-F5344CB8AC3E}">
        <p14:creationId xmlns:p14="http://schemas.microsoft.com/office/powerpoint/2010/main" val="203375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a:t>提纲</a:t>
            </a:r>
          </a:p>
        </p:txBody>
      </p:sp>
      <p:sp>
        <p:nvSpPr>
          <p:cNvPr id="2" name="Rectangle 3"/>
          <p:cNvSpPr>
            <a:spLocks noGrp="1" noChangeArrowheads="1"/>
          </p:cNvSpPr>
          <p:nvPr>
            <p:ph type="body" sz="quarter" idx="13"/>
          </p:nvPr>
        </p:nvSpPr>
        <p:spPr>
          <a:xfrm>
            <a:off x="468313" y="1916113"/>
            <a:ext cx="8207375" cy="4321175"/>
          </a:xfrm>
        </p:spPr>
        <p:txBody>
          <a:bodyPr/>
          <a:lstStyle/>
          <a:p>
            <a:pPr eaLnBrk="1" hangingPunct="1">
              <a:defRPr/>
            </a:pPr>
            <a:r>
              <a:rPr lang="zh-CN" altLang="en-US" dirty="0">
                <a:solidFill>
                  <a:schemeClr val="accent1">
                    <a:lumMod val="20000"/>
                    <a:lumOff val="80000"/>
                  </a:schemeClr>
                </a:solidFill>
              </a:rPr>
              <a:t>什么是信息检索？</a:t>
            </a:r>
          </a:p>
          <a:p>
            <a:pPr eaLnBrk="1" hangingPunct="1">
              <a:defRPr/>
            </a:pPr>
            <a:r>
              <a:rPr lang="zh-CN" altLang="en-US" dirty="0">
                <a:solidFill>
                  <a:schemeClr val="accent1">
                    <a:lumMod val="20000"/>
                    <a:lumOff val="80000"/>
                  </a:schemeClr>
                </a:solidFill>
              </a:rPr>
              <a:t>为什么要学习信息检索？</a:t>
            </a:r>
          </a:p>
          <a:p>
            <a:pPr eaLnBrk="1" hangingPunct="1">
              <a:defRPr/>
            </a:pPr>
            <a:r>
              <a:rPr lang="zh-CN" altLang="en-US" dirty="0"/>
              <a:t>课程情况</a:t>
            </a:r>
          </a:p>
        </p:txBody>
      </p:sp>
      <p:sp>
        <p:nvSpPr>
          <p:cNvPr id="61444" name="灯片编号占位符 5"/>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29B5F006-28E3-42A0-85F7-9F10AA841504}" type="slidenum">
              <a:rPr lang="en-US" altLang="zh-CN" sz="1200" smtClean="0">
                <a:solidFill>
                  <a:srgbClr val="898989"/>
                </a:solidFill>
                <a:latin typeface="Calibri" panose="020F0502020204030204" pitchFamily="34" charset="0"/>
              </a:rPr>
              <a:pPr>
                <a:spcBef>
                  <a:spcPct val="0"/>
                </a:spcBef>
                <a:buClrTx/>
                <a:buFontTx/>
                <a:buNone/>
              </a:pPr>
              <a:t>46</a:t>
            </a:fld>
            <a:endParaRPr lang="en-US" altLang="zh-CN" sz="1200">
              <a:solidFill>
                <a:srgbClr val="898989"/>
              </a:solidFill>
              <a:latin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a:t>课程的宗旨</a:t>
            </a:r>
          </a:p>
        </p:txBody>
      </p:sp>
      <p:sp>
        <p:nvSpPr>
          <p:cNvPr id="62467"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信息检索的基本原理、模型和方法</a:t>
            </a:r>
            <a:r>
              <a:rPr lang="en-US" altLang="zh-CN" dirty="0">
                <a:cs typeface="ＭＳ Ｐゴシック" panose="020B0600070205080204" pitchFamily="34" charset="-128"/>
              </a:rPr>
              <a:t>(</a:t>
            </a:r>
            <a:r>
              <a:rPr lang="zh-CN" altLang="en-US" dirty="0">
                <a:cs typeface="ＭＳ Ｐゴシック" panose="020B0600070205080204" pitchFamily="34" charset="-128"/>
              </a:rPr>
              <a:t>含部分机器学习、自然语言处理方法</a:t>
            </a:r>
            <a:r>
              <a:rPr lang="en-US" altLang="zh-CN" dirty="0">
                <a:cs typeface="ＭＳ Ｐゴシック" panose="020B0600070205080204" pitchFamily="34" charset="-128"/>
              </a:rPr>
              <a:t>)</a:t>
            </a:r>
          </a:p>
          <a:p>
            <a:pPr eaLnBrk="1" hangingPunct="1"/>
            <a:r>
              <a:rPr lang="zh-CN" altLang="en-US" dirty="0">
                <a:cs typeface="ＭＳ Ｐゴシック" panose="020B0600070205080204" pitchFamily="34" charset="-128"/>
              </a:rPr>
              <a:t>信息检索系统的基本实现方法</a:t>
            </a:r>
          </a:p>
          <a:p>
            <a:pPr eaLnBrk="1" hangingPunct="1"/>
            <a:r>
              <a:rPr lang="zh-CN" altLang="en-US" dirty="0">
                <a:cs typeface="ＭＳ Ｐゴシック" panose="020B0600070205080204" pitchFamily="34" charset="-128"/>
              </a:rPr>
              <a:t>如何进行</a:t>
            </a:r>
            <a:r>
              <a:rPr lang="en-US" altLang="zh-CN" dirty="0">
                <a:cs typeface="ＭＳ Ｐゴシック" panose="020B0600070205080204" pitchFamily="34" charset="-128"/>
              </a:rPr>
              <a:t>(</a:t>
            </a:r>
            <a:r>
              <a:rPr lang="zh-CN" altLang="en-US" dirty="0">
                <a:cs typeface="ＭＳ Ｐゴシック" panose="020B0600070205080204" pitchFamily="34" charset="-128"/>
              </a:rPr>
              <a:t>信息检索</a:t>
            </a:r>
            <a:r>
              <a:rPr lang="en-US" altLang="zh-CN" dirty="0">
                <a:cs typeface="ＭＳ Ｐゴシック" panose="020B0600070205080204" pitchFamily="34" charset="-128"/>
              </a:rPr>
              <a:t>)</a:t>
            </a:r>
            <a:r>
              <a:rPr lang="zh-CN" altLang="en-US" dirty="0">
                <a:cs typeface="ＭＳ Ｐゴシック" panose="020B0600070205080204" pitchFamily="34" charset="-128"/>
              </a:rPr>
              <a:t>研究</a:t>
            </a:r>
          </a:p>
          <a:p>
            <a:pPr lvl="1" eaLnBrk="1" hangingPunct="1"/>
            <a:r>
              <a:rPr lang="zh-CN" altLang="en-US" dirty="0"/>
              <a:t>选题、查找文献、读论文、做实验、写论文、作报告等等</a:t>
            </a:r>
            <a:endParaRPr lang="en-US" altLang="zh-CN" dirty="0"/>
          </a:p>
          <a:p>
            <a:pPr lvl="1" eaLnBrk="1" hangingPunct="1"/>
            <a:r>
              <a:rPr lang="zh-CN" altLang="en-US" dirty="0"/>
              <a:t>求职</a:t>
            </a:r>
            <a:endParaRPr lang="en-US" altLang="zh-CN" dirty="0"/>
          </a:p>
        </p:txBody>
      </p:sp>
      <p:sp>
        <p:nvSpPr>
          <p:cNvPr id="6246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553D418B-8D4F-42CA-9A32-183E3C620DE8}" type="slidenum">
              <a:rPr lang="en-US" altLang="zh-CN" sz="1200" smtClean="0">
                <a:solidFill>
                  <a:srgbClr val="898989"/>
                </a:solidFill>
                <a:latin typeface="Calibri" panose="020F0502020204030204" pitchFamily="34" charset="0"/>
              </a:rPr>
              <a:pPr>
                <a:spcBef>
                  <a:spcPct val="0"/>
                </a:spcBef>
                <a:buClrTx/>
                <a:buFontTx/>
                <a:buNone/>
              </a:pPr>
              <a:t>47</a:t>
            </a:fld>
            <a:endParaRPr lang="en-US" altLang="zh-CN" sz="1200">
              <a:solidFill>
                <a:srgbClr val="898989"/>
              </a:solidFill>
              <a:latin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a:t>本课程的特点</a:t>
            </a:r>
          </a:p>
        </p:txBody>
      </p:sp>
      <p:sp>
        <p:nvSpPr>
          <p:cNvPr id="63491" name="Rectangle 3"/>
          <p:cNvSpPr>
            <a:spLocks noGrp="1" noChangeArrowheads="1"/>
          </p:cNvSpPr>
          <p:nvPr>
            <p:ph idx="1"/>
          </p:nvPr>
        </p:nvSpPr>
        <p:spPr/>
        <p:txBody>
          <a:bodyPr/>
          <a:lstStyle/>
          <a:p>
            <a:pPr eaLnBrk="1" hangingPunct="1"/>
            <a:r>
              <a:rPr lang="zh-CN" altLang="en-US">
                <a:cs typeface="ＭＳ Ｐゴシック" panose="020B0600070205080204" pitchFamily="34" charset="-128"/>
              </a:rPr>
              <a:t>不是教学生学怎么使用信息检索工具</a:t>
            </a:r>
            <a:r>
              <a:rPr lang="en-US" altLang="zh-CN">
                <a:cs typeface="ＭＳ Ｐゴシック" panose="020B0600070205080204" pitchFamily="34" charset="-128"/>
              </a:rPr>
              <a:t>(</a:t>
            </a:r>
            <a:r>
              <a:rPr lang="zh-CN" altLang="en-US">
                <a:cs typeface="ＭＳ Ｐゴシック" panose="020B0600070205080204" pitchFamily="34" charset="-128"/>
              </a:rPr>
              <a:t>另有课程</a:t>
            </a:r>
            <a:r>
              <a:rPr lang="en-US" altLang="zh-CN">
                <a:cs typeface="ＭＳ Ｐゴシック" panose="020B0600070205080204" pitchFamily="34" charset="-128"/>
              </a:rPr>
              <a:t>)</a:t>
            </a:r>
            <a:r>
              <a:rPr lang="zh-CN" altLang="en-US">
                <a:cs typeface="ＭＳ Ｐゴシック" panose="020B0600070205080204" pitchFamily="34" charset="-128"/>
              </a:rPr>
              <a:t>，而是了解信息检索工具背后的基本原理和技术，并且能够进行深层的研究或开发相关的应用。知其然知其所以然。</a:t>
            </a:r>
          </a:p>
          <a:p>
            <a:pPr eaLnBrk="1" hangingPunct="1"/>
            <a:endParaRPr lang="en-US" altLang="zh-CN">
              <a:cs typeface="ＭＳ Ｐゴシック" panose="020B0600070205080204" pitchFamily="34" charset="-128"/>
            </a:endParaRPr>
          </a:p>
          <a:p>
            <a:pPr eaLnBrk="1" hangingPunct="1"/>
            <a:endParaRPr lang="en-US" altLang="zh-CN">
              <a:cs typeface="ＭＳ Ｐゴシック" panose="020B0600070205080204" pitchFamily="34" charset="-128"/>
            </a:endParaRPr>
          </a:p>
          <a:p>
            <a:pPr eaLnBrk="1" hangingPunct="1"/>
            <a:r>
              <a:rPr lang="zh-CN" altLang="en-US">
                <a:cs typeface="ＭＳ Ｐゴシック" panose="020B0600070205080204" pitchFamily="34" charset="-128"/>
              </a:rPr>
              <a:t>掌握原理</a:t>
            </a:r>
            <a:r>
              <a:rPr lang="en-US" altLang="zh-CN">
                <a:cs typeface="ＭＳ Ｐゴシック" panose="020B0600070205080204" pitchFamily="34" charset="-128"/>
              </a:rPr>
              <a:t>+</a:t>
            </a:r>
            <a:r>
              <a:rPr lang="zh-CN" altLang="en-US">
                <a:cs typeface="ＭＳ Ｐゴシック" panose="020B0600070205080204" pitchFamily="34" charset="-128"/>
              </a:rPr>
              <a:t>积极讨论</a:t>
            </a:r>
            <a:r>
              <a:rPr lang="en-US" altLang="zh-CN">
                <a:cs typeface="ＭＳ Ｐゴシック" panose="020B0600070205080204" pitchFamily="34" charset="-128"/>
              </a:rPr>
              <a:t>+</a:t>
            </a:r>
            <a:r>
              <a:rPr lang="zh-CN" altLang="en-US">
                <a:cs typeface="ＭＳ Ｐゴシック" panose="020B0600070205080204" pitchFamily="34" charset="-128"/>
              </a:rPr>
              <a:t>广泛阅读</a:t>
            </a:r>
            <a:r>
              <a:rPr lang="en-US" altLang="zh-CN">
                <a:cs typeface="ＭＳ Ｐゴシック" panose="020B0600070205080204" pitchFamily="34" charset="-128"/>
              </a:rPr>
              <a:t>+</a:t>
            </a:r>
            <a:r>
              <a:rPr lang="zh-CN" altLang="en-US">
                <a:cs typeface="ＭＳ Ｐゴシック" panose="020B0600070205080204" pitchFamily="34" charset="-128"/>
              </a:rPr>
              <a:t>深入实践</a:t>
            </a:r>
          </a:p>
        </p:txBody>
      </p:sp>
      <p:sp>
        <p:nvSpPr>
          <p:cNvPr id="6349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2EFBC516-AC8B-4470-B9AD-2AEAFA80E5E4}" type="slidenum">
              <a:rPr lang="en-US" altLang="zh-CN" sz="1200" smtClean="0">
                <a:solidFill>
                  <a:srgbClr val="898989"/>
                </a:solidFill>
                <a:latin typeface="Calibri" panose="020F0502020204030204" pitchFamily="34" charset="0"/>
              </a:rPr>
              <a:pPr>
                <a:spcBef>
                  <a:spcPct val="0"/>
                </a:spcBef>
                <a:buClrTx/>
                <a:buFontTx/>
                <a:buNone/>
              </a:pPr>
              <a:t>48</a:t>
            </a:fld>
            <a:endParaRPr lang="en-US" altLang="zh-CN" sz="1200">
              <a:solidFill>
                <a:srgbClr val="898989"/>
              </a:solidFill>
              <a:latin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信息检索发展历程</a:t>
            </a:r>
            <a:endParaRPr lang="en-US" dirty="0"/>
          </a:p>
        </p:txBody>
      </p:sp>
      <p:sp>
        <p:nvSpPr>
          <p:cNvPr id="3" name="Content Placeholder 2"/>
          <p:cNvSpPr>
            <a:spLocks noGrp="1"/>
          </p:cNvSpPr>
          <p:nvPr>
            <p:ph idx="1"/>
          </p:nvPr>
        </p:nvSpPr>
        <p:spPr/>
        <p:txBody>
          <a:bodyPr>
            <a:normAutofit/>
          </a:bodyPr>
          <a:lstStyle/>
          <a:p>
            <a:r>
              <a:rPr lang="zh-CN" altLang="en-US" dirty="0"/>
              <a:t>信息机器</a:t>
            </a:r>
            <a:r>
              <a:rPr lang="en-US" altLang="zh-CN" dirty="0" err="1"/>
              <a:t>Memex</a:t>
            </a:r>
            <a:r>
              <a:rPr lang="en-US" altLang="zh-CN" dirty="0"/>
              <a:t> </a:t>
            </a:r>
            <a:r>
              <a:rPr lang="zh-CN" altLang="en-US" dirty="0"/>
              <a:t>的设想：</a:t>
            </a:r>
            <a:r>
              <a:rPr lang="en-US" dirty="0"/>
              <a:t>“</a:t>
            </a:r>
            <a:r>
              <a:rPr lang="en-US" b="1" i="1" dirty="0"/>
              <a:t>As We May Think</a:t>
            </a:r>
            <a:r>
              <a:rPr lang="en-US" dirty="0"/>
              <a:t>”</a:t>
            </a:r>
            <a:r>
              <a:rPr lang="zh-CN" altLang="en-US" dirty="0"/>
              <a:t>，</a:t>
            </a:r>
            <a:r>
              <a:rPr lang="en-US" dirty="0" err="1"/>
              <a:t>Vannevar</a:t>
            </a:r>
            <a:r>
              <a:rPr lang="en-US" dirty="0"/>
              <a:t> Bush, 1945</a:t>
            </a:r>
          </a:p>
          <a:p>
            <a:pPr lvl="1"/>
            <a:r>
              <a:rPr lang="en-US" sz="2400" dirty="0"/>
              <a:t>“</a:t>
            </a:r>
            <a:r>
              <a:rPr lang="en-US" sz="2400" i="1" dirty="0"/>
              <a:t>Wholly new forms of </a:t>
            </a:r>
            <a:r>
              <a:rPr lang="en-US" sz="2400" i="1" u="sng" dirty="0"/>
              <a:t>encyclopedias</a:t>
            </a:r>
            <a:r>
              <a:rPr lang="en-US" sz="2400" i="1" dirty="0"/>
              <a:t> will appear, ready-made with a mesh of </a:t>
            </a:r>
            <a:r>
              <a:rPr lang="en-US" sz="2400" i="1" u="sng" dirty="0"/>
              <a:t>associative trails</a:t>
            </a:r>
            <a:r>
              <a:rPr lang="en-US" sz="2400" i="1" dirty="0"/>
              <a:t> running through them, ready to be dropped into the </a:t>
            </a:r>
            <a:r>
              <a:rPr lang="en-US" sz="2400" b="1" i="1" dirty="0" err="1"/>
              <a:t>memex</a:t>
            </a:r>
            <a:r>
              <a:rPr lang="en-US" sz="2400" i="1" dirty="0"/>
              <a:t> and there amplified.</a:t>
            </a:r>
            <a:r>
              <a:rPr lang="en-US" sz="2400" dirty="0"/>
              <a:t>” </a:t>
            </a:r>
          </a:p>
          <a:p>
            <a:pPr lvl="1"/>
            <a:r>
              <a:rPr lang="en-US" sz="2400" dirty="0"/>
              <a:t>“</a:t>
            </a:r>
            <a:r>
              <a:rPr lang="en-US" sz="2400" i="1" dirty="0"/>
              <a:t>A </a:t>
            </a:r>
            <a:r>
              <a:rPr lang="en-US" sz="2400" b="1" i="1" dirty="0" err="1"/>
              <a:t>memex</a:t>
            </a:r>
            <a:r>
              <a:rPr lang="en-US" sz="2400" i="1" dirty="0"/>
              <a:t> is a device in which an individual </a:t>
            </a:r>
            <a:r>
              <a:rPr lang="en-US" sz="2400" i="1" u="sng" dirty="0"/>
              <a:t>stores all</a:t>
            </a:r>
            <a:r>
              <a:rPr lang="en-US" sz="2400" i="1" dirty="0"/>
              <a:t> his books, records, and communications, and which is mechanized so that it may be consulted with </a:t>
            </a:r>
            <a:r>
              <a:rPr lang="en-US" sz="2400" i="1" u="sng" dirty="0"/>
              <a:t>exceeding speed</a:t>
            </a:r>
            <a:r>
              <a:rPr lang="en-US" sz="2400" i="1" dirty="0"/>
              <a:t> and </a:t>
            </a:r>
            <a:r>
              <a:rPr lang="en-US" sz="2400" i="1" u="sng" dirty="0"/>
              <a:t>flexibility</a:t>
            </a:r>
            <a:r>
              <a:rPr lang="en-US" sz="2400" i="1" dirty="0"/>
              <a:t>.</a:t>
            </a:r>
            <a:r>
              <a:rPr lang="en-US" sz="2400" dirty="0"/>
              <a:t>” </a:t>
            </a:r>
            <a:endParaRPr lang="en-US" sz="2400" b="1" dirty="0"/>
          </a:p>
        </p:txBody>
      </p:sp>
      <p:sp>
        <p:nvSpPr>
          <p:cNvPr id="7" name="TextBox 6"/>
          <p:cNvSpPr txBox="1"/>
          <p:nvPr/>
        </p:nvSpPr>
        <p:spPr>
          <a:xfrm>
            <a:off x="2743200" y="3645024"/>
            <a:ext cx="2895600" cy="461665"/>
          </a:xfrm>
          <a:prstGeom prst="rect">
            <a:avLst/>
          </a:prstGeom>
          <a:noFill/>
        </p:spPr>
        <p:txBody>
          <a:bodyPr wrap="square" rtlCol="0">
            <a:spAutoFit/>
          </a:bodyPr>
          <a:lstStyle/>
          <a:p>
            <a:r>
              <a:rPr lang="en-US" sz="2400" b="1" dirty="0"/>
              <a:t>-&gt; WWW</a:t>
            </a:r>
          </a:p>
        </p:txBody>
      </p:sp>
      <p:sp>
        <p:nvSpPr>
          <p:cNvPr id="8" name="TextBox 7"/>
          <p:cNvSpPr txBox="1"/>
          <p:nvPr/>
        </p:nvSpPr>
        <p:spPr>
          <a:xfrm>
            <a:off x="4038600" y="5257800"/>
            <a:ext cx="2895600" cy="461665"/>
          </a:xfrm>
          <a:prstGeom prst="rect">
            <a:avLst/>
          </a:prstGeom>
          <a:noFill/>
        </p:spPr>
        <p:txBody>
          <a:bodyPr wrap="square" rtlCol="0">
            <a:spAutoFit/>
          </a:bodyPr>
          <a:lstStyle/>
          <a:p>
            <a:r>
              <a:rPr lang="en-US" sz="2400" b="1" dirty="0"/>
              <a:t>-&gt; Search engine</a:t>
            </a:r>
          </a:p>
        </p:txBody>
      </p:sp>
      <p:sp>
        <p:nvSpPr>
          <p:cNvPr id="10" name="Slide Number Placeholder 9"/>
          <p:cNvSpPr>
            <a:spLocks noGrp="1"/>
          </p:cNvSpPr>
          <p:nvPr>
            <p:ph type="sldNum" sz="quarter" idx="12"/>
          </p:nvPr>
        </p:nvSpPr>
        <p:spPr/>
        <p:txBody>
          <a:bodyPr/>
          <a:lstStyle/>
          <a:p>
            <a:fld id="{04D6BED6-93C9-4D43-B1C0-E2DD71716F4C}" type="slidenum">
              <a:rPr lang="en-US" smtClean="0"/>
              <a:t>49</a:t>
            </a:fld>
            <a:endParaRPr lang="en-US"/>
          </a:p>
        </p:txBody>
      </p:sp>
    </p:spTree>
    <p:extLst>
      <p:ext uri="{BB962C8B-B14F-4D97-AF65-F5344CB8AC3E}">
        <p14:creationId xmlns:p14="http://schemas.microsoft.com/office/powerpoint/2010/main" val="224175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dirty="0"/>
              <a:t>特别感谢</a:t>
            </a:r>
            <a:endParaRPr lang="en-US" altLang="zh-CN" dirty="0"/>
          </a:p>
        </p:txBody>
      </p:sp>
      <p:sp>
        <p:nvSpPr>
          <p:cNvPr id="15363" name="内容占位符 2"/>
          <p:cNvSpPr>
            <a:spLocks noGrp="1"/>
          </p:cNvSpPr>
          <p:nvPr>
            <p:ph idx="1"/>
          </p:nvPr>
        </p:nvSpPr>
        <p:spPr>
          <a:xfrm>
            <a:off x="1619250" y="1477963"/>
            <a:ext cx="7138988" cy="5243512"/>
          </a:xfrm>
        </p:spPr>
        <p:txBody>
          <a:bodyPr/>
          <a:lstStyle/>
          <a:p>
            <a:pPr eaLnBrk="1" hangingPunct="1"/>
            <a:r>
              <a:rPr lang="zh-CN" altLang="en-US" sz="2400" dirty="0">
                <a:cs typeface="ＭＳ Ｐゴシック" panose="020B0600070205080204" pitchFamily="34" charset="-128"/>
              </a:rPr>
              <a:t>王斌博士，小米</a:t>
            </a:r>
            <a:r>
              <a:rPr lang="en-US" altLang="zh-CN" sz="2400" dirty="0">
                <a:cs typeface="ＭＳ Ｐゴシック" panose="020B0600070205080204" pitchFamily="34" charset="-128"/>
              </a:rPr>
              <a:t>AI</a:t>
            </a:r>
            <a:r>
              <a:rPr lang="zh-CN" altLang="en-US" sz="2400" dirty="0">
                <a:cs typeface="ＭＳ Ｐゴシック" panose="020B0600070205080204" pitchFamily="34" charset="-128"/>
              </a:rPr>
              <a:t>实验室主任</a:t>
            </a:r>
            <a:r>
              <a:rPr lang="en-US" altLang="zh-CN" sz="2400" dirty="0">
                <a:cs typeface="ＭＳ Ｐゴシック" panose="020B0600070205080204" pitchFamily="34" charset="-128"/>
              </a:rPr>
              <a:t>&amp;NLP</a:t>
            </a:r>
            <a:r>
              <a:rPr lang="zh-CN" altLang="en-US" sz="2400" dirty="0">
                <a:cs typeface="ＭＳ Ｐゴシック" panose="020B0600070205080204" pitchFamily="34" charset="-128"/>
              </a:rPr>
              <a:t>首席科学家，前中国科学院信息工程研究所研究员，博导，中国科学院大学教授，主要研究方向为信息检索、自然语言处理与数据挖掘</a:t>
            </a:r>
            <a:endParaRPr lang="en-US" altLang="zh-CN" sz="2400" dirty="0">
              <a:cs typeface="ＭＳ Ｐゴシック" panose="020B0600070205080204" pitchFamily="34" charset="-128"/>
            </a:endParaRPr>
          </a:p>
          <a:p>
            <a:pPr lvl="1" eaLnBrk="1" hangingPunct="1"/>
            <a:r>
              <a:rPr lang="zh-CN" altLang="en-US" sz="1600" dirty="0"/>
              <a:t>主持</a:t>
            </a:r>
            <a:r>
              <a:rPr lang="en-US" altLang="zh-CN" sz="1600" dirty="0"/>
              <a:t>973</a:t>
            </a:r>
            <a:r>
              <a:rPr lang="zh-CN" altLang="en-US" sz="1600" dirty="0"/>
              <a:t>、</a:t>
            </a:r>
            <a:r>
              <a:rPr lang="en-US" altLang="zh-CN" sz="1600" dirty="0"/>
              <a:t>863</a:t>
            </a:r>
            <a:r>
              <a:rPr lang="zh-CN" altLang="en-US" sz="1600" dirty="0"/>
              <a:t>、自然科学基金等课题</a:t>
            </a:r>
            <a:r>
              <a:rPr lang="en-US" altLang="zh-CN" sz="1600" dirty="0"/>
              <a:t>20</a:t>
            </a:r>
            <a:r>
              <a:rPr lang="zh-CN" altLang="en-US" sz="1600" dirty="0"/>
              <a:t>余项</a:t>
            </a:r>
            <a:endParaRPr lang="en-US" altLang="zh-CN" sz="1600" dirty="0"/>
          </a:p>
          <a:p>
            <a:pPr lvl="1" eaLnBrk="1" hangingPunct="1"/>
            <a:r>
              <a:rPr lang="zh-CN" altLang="en-US" sz="1600" dirty="0"/>
              <a:t>发表学术论文</a:t>
            </a:r>
            <a:r>
              <a:rPr lang="en-US" altLang="zh-CN" sz="1600" dirty="0"/>
              <a:t>150</a:t>
            </a:r>
            <a:r>
              <a:rPr lang="zh-CN" altLang="en-US" sz="1600" dirty="0"/>
              <a:t>余篇，获得授权专利</a:t>
            </a:r>
            <a:r>
              <a:rPr lang="en-US" altLang="zh-CN" sz="1600" dirty="0"/>
              <a:t>8</a:t>
            </a:r>
            <a:r>
              <a:rPr lang="zh-CN" altLang="en-US" sz="1600" dirty="0"/>
              <a:t>项，多个实际系统上线应用</a:t>
            </a:r>
            <a:endParaRPr lang="en-US" altLang="zh-CN" sz="1600" dirty="0"/>
          </a:p>
          <a:p>
            <a:pPr lvl="1" eaLnBrk="1" hangingPunct="1"/>
            <a:r>
              <a:rPr lang="zh-CN" altLang="en-US" sz="1600" dirty="0"/>
              <a:t>译著</a:t>
            </a:r>
            <a:r>
              <a:rPr lang="en-US" altLang="zh-CN" sz="1600" dirty="0"/>
              <a:t>7</a:t>
            </a:r>
            <a:r>
              <a:rPr lang="zh-CN" altLang="en-US" sz="1600" dirty="0"/>
              <a:t>本：</a:t>
            </a:r>
            <a:r>
              <a:rPr lang="en-US" altLang="zh-CN" sz="1600" dirty="0"/>
              <a:t>《</a:t>
            </a:r>
            <a:r>
              <a:rPr lang="zh-CN" altLang="en-US" sz="1600" dirty="0"/>
              <a:t>信息检索导论</a:t>
            </a:r>
            <a:r>
              <a:rPr lang="en-US" altLang="zh-CN" sz="1600" dirty="0"/>
              <a:t>》</a:t>
            </a:r>
            <a:r>
              <a:rPr lang="zh-CN" altLang="en-US" sz="1600" dirty="0"/>
              <a:t>、</a:t>
            </a:r>
            <a:r>
              <a:rPr lang="en-US" altLang="zh-CN" sz="1600" dirty="0"/>
              <a:t>《</a:t>
            </a:r>
            <a:r>
              <a:rPr lang="zh-CN" altLang="en-US" sz="1600" dirty="0"/>
              <a:t>大数据：互联网大规模数据挖掘与分布式处理</a:t>
            </a:r>
            <a:r>
              <a:rPr lang="en-US" altLang="zh-CN" sz="1600" dirty="0"/>
              <a:t>》</a:t>
            </a:r>
            <a:r>
              <a:rPr lang="zh-CN" altLang="en-US" sz="1600" dirty="0"/>
              <a:t>、</a:t>
            </a:r>
            <a:r>
              <a:rPr lang="en-US" altLang="zh-CN" sz="1600" dirty="0"/>
              <a:t>《</a:t>
            </a:r>
            <a:r>
              <a:rPr lang="zh-CN" altLang="en-US" sz="1600" dirty="0"/>
              <a:t>机器学习实战</a:t>
            </a:r>
            <a:r>
              <a:rPr lang="en-US" altLang="zh-CN" sz="1600" dirty="0"/>
              <a:t>》</a:t>
            </a:r>
            <a:r>
              <a:rPr lang="zh-CN" altLang="en-US" sz="1600" dirty="0"/>
              <a:t>、</a:t>
            </a:r>
            <a:r>
              <a:rPr lang="en-US" altLang="zh-CN" sz="1600" dirty="0"/>
              <a:t>《Mahout</a:t>
            </a:r>
            <a:r>
              <a:rPr lang="zh-CN" altLang="en-US" sz="1600" dirty="0"/>
              <a:t>实战</a:t>
            </a:r>
            <a:r>
              <a:rPr lang="en-US" altLang="zh-CN" sz="1600" dirty="0"/>
              <a:t>》</a:t>
            </a:r>
            <a:r>
              <a:rPr lang="zh-CN" altLang="en-US" sz="1600" dirty="0"/>
              <a:t>等</a:t>
            </a:r>
            <a:endParaRPr lang="en-US" altLang="zh-CN" sz="1600" dirty="0"/>
          </a:p>
          <a:p>
            <a:pPr lvl="1" eaLnBrk="1" hangingPunct="1"/>
            <a:r>
              <a:rPr lang="zh-CN" altLang="en-US" sz="1600" dirty="0"/>
              <a:t>中国中国信息学会理事、信息检索、语言与知识计算、社会媒体处理专委会委员</a:t>
            </a:r>
            <a:endParaRPr lang="en-US" altLang="zh-CN" sz="1600" dirty="0"/>
          </a:p>
          <a:p>
            <a:pPr lvl="1" eaLnBrk="1" hangingPunct="1"/>
            <a:r>
              <a:rPr lang="zh-CN" altLang="en-US" sz="1600" dirty="0"/>
              <a:t>中国计算机学会高级会员、中文信息处理专委会委员</a:t>
            </a:r>
            <a:endParaRPr lang="en-US" altLang="zh-CN" sz="1600" dirty="0"/>
          </a:p>
          <a:p>
            <a:pPr lvl="1" eaLnBrk="1" hangingPunct="1"/>
            <a:r>
              <a:rPr lang="en-US" altLang="zh-CN" sz="1600" dirty="0"/>
              <a:t>《</a:t>
            </a:r>
            <a:r>
              <a:rPr lang="zh-CN" altLang="en-US" sz="1600" dirty="0"/>
              <a:t>中文信息学报</a:t>
            </a:r>
            <a:r>
              <a:rPr lang="en-US" altLang="zh-CN" sz="1600" dirty="0"/>
              <a:t>》</a:t>
            </a:r>
            <a:r>
              <a:rPr lang="zh-CN" altLang="en-US" sz="1600" dirty="0"/>
              <a:t>编委、</a:t>
            </a:r>
            <a:r>
              <a:rPr lang="en-US" altLang="zh-CN" sz="1600" dirty="0"/>
              <a:t>SIGIR/ACL/CIKM</a:t>
            </a:r>
            <a:r>
              <a:rPr lang="zh-CN" altLang="en-US" sz="1600" dirty="0"/>
              <a:t>等国际顶级会议的程序委员会委员</a:t>
            </a:r>
            <a:endParaRPr lang="en-US" altLang="zh-CN" sz="1600" dirty="0"/>
          </a:p>
          <a:p>
            <a:pPr lvl="1" eaLnBrk="1" hangingPunct="1"/>
            <a:r>
              <a:rPr lang="zh-CN" altLang="en-US" sz="1600" dirty="0"/>
              <a:t>国家科技进步二等奖一项，省部级科技进步奖</a:t>
            </a:r>
            <a:r>
              <a:rPr lang="en-US" altLang="zh-CN" sz="1600" dirty="0"/>
              <a:t>3</a:t>
            </a:r>
            <a:r>
              <a:rPr lang="zh-CN" altLang="en-US" sz="1600" dirty="0"/>
              <a:t>项</a:t>
            </a:r>
            <a:endParaRPr lang="en-US" altLang="zh-CN" sz="1600" dirty="0"/>
          </a:p>
          <a:p>
            <a:pPr lvl="1" eaLnBrk="1" hangingPunct="1"/>
            <a:r>
              <a:rPr lang="zh-CN" altLang="en-US" sz="1600" dirty="0"/>
              <a:t>所授</a:t>
            </a:r>
            <a:r>
              <a:rPr lang="en-US" altLang="zh-CN" sz="1600" dirty="0"/>
              <a:t>《</a:t>
            </a:r>
            <a:r>
              <a:rPr lang="zh-CN" altLang="en-US" sz="1600" dirty="0"/>
              <a:t>现代信息检索</a:t>
            </a:r>
            <a:r>
              <a:rPr lang="en-US" altLang="zh-CN" sz="1600" dirty="0"/>
              <a:t>》</a:t>
            </a:r>
            <a:r>
              <a:rPr lang="zh-CN" altLang="en-US" sz="1600" dirty="0"/>
              <a:t>课程获得中国科学院大学全国优秀课程</a:t>
            </a:r>
            <a:r>
              <a:rPr lang="en-US" altLang="zh-CN" sz="1600" dirty="0"/>
              <a:t>(5%)</a:t>
            </a:r>
          </a:p>
        </p:txBody>
      </p:sp>
      <p:sp>
        <p:nvSpPr>
          <p:cNvPr id="1536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963CF0A0-512C-4191-82A1-6511B06BAFA5}" type="slidenum">
              <a:rPr lang="en-US" altLang="zh-CN" sz="1200" smtClean="0">
                <a:solidFill>
                  <a:srgbClr val="898989"/>
                </a:solidFill>
                <a:latin typeface="Calibri" panose="020F0502020204030204" pitchFamily="34" charset="0"/>
              </a:rPr>
              <a:pPr>
                <a:spcBef>
                  <a:spcPct val="0"/>
                </a:spcBef>
                <a:buClrTx/>
                <a:buFontTx/>
                <a:buNone/>
              </a:pPr>
              <a:t>5</a:t>
            </a:fld>
            <a:endParaRPr lang="en-US" altLang="zh-CN" sz="1200">
              <a:solidFill>
                <a:srgbClr val="898989"/>
              </a:solidFill>
              <a:latin typeface="Calibri" panose="020F0502020204030204" pitchFamily="34" charset="0"/>
            </a:endParaRPr>
          </a:p>
        </p:txBody>
      </p:sp>
      <p:pic>
        <p:nvPicPr>
          <p:cNvPr id="7" name="Picture 2" descr="C:\Users\lirui\Deskto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800" y="1402506"/>
            <a:ext cx="1262300" cy="12623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36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4621213"/>
            <a:ext cx="17208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0525" y="2836863"/>
            <a:ext cx="1228725"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信息检索发展历程（重要里程碑）</a:t>
            </a:r>
            <a:endParaRPr lang="en-US" dirty="0"/>
          </a:p>
        </p:txBody>
      </p:sp>
      <p:sp>
        <p:nvSpPr>
          <p:cNvPr id="3" name="Content Placeholder 2"/>
          <p:cNvSpPr>
            <a:spLocks noGrp="1"/>
          </p:cNvSpPr>
          <p:nvPr>
            <p:ph idx="1"/>
          </p:nvPr>
        </p:nvSpPr>
        <p:spPr>
          <a:xfrm>
            <a:off x="457200" y="1556792"/>
            <a:ext cx="8229600" cy="5029200"/>
          </a:xfrm>
        </p:spPr>
        <p:txBody>
          <a:bodyPr>
            <a:noAutofit/>
          </a:bodyPr>
          <a:lstStyle/>
          <a:p>
            <a:r>
              <a:rPr lang="zh-CN" altLang="en-US" sz="2000" dirty="0"/>
              <a:t>早期</a:t>
            </a:r>
            <a:r>
              <a:rPr lang="en-US" sz="2000" dirty="0"/>
              <a:t>(late 1950s to 1960s): </a:t>
            </a:r>
            <a:r>
              <a:rPr lang="zh-CN" altLang="en-US" sz="2000" dirty="0"/>
              <a:t>学科创建阶段</a:t>
            </a:r>
            <a:endParaRPr lang="en-US" sz="2000" dirty="0"/>
          </a:p>
          <a:p>
            <a:pPr lvl="1"/>
            <a:r>
              <a:rPr lang="en-US" sz="1800" dirty="0" err="1"/>
              <a:t>Luhn</a:t>
            </a:r>
            <a:r>
              <a:rPr lang="zh-CN" altLang="en-US" sz="1800" dirty="0"/>
              <a:t>在自动化索引构建方面的早期工作</a:t>
            </a:r>
            <a:endParaRPr lang="en-US" sz="1800" dirty="0"/>
          </a:p>
          <a:p>
            <a:pPr lvl="1"/>
            <a:r>
              <a:rPr lang="en-US" sz="1800" dirty="0" err="1"/>
              <a:t>Cleverdon</a:t>
            </a:r>
            <a:r>
              <a:rPr lang="zh-CN" altLang="en-US" sz="1800" dirty="0"/>
              <a:t>发起的</a:t>
            </a:r>
            <a:r>
              <a:rPr lang="en-US" sz="1800" dirty="0" err="1"/>
              <a:t>Cranfield</a:t>
            </a:r>
            <a:r>
              <a:rPr lang="zh-CN" altLang="en-US" sz="1800" dirty="0"/>
              <a:t>项目，早期的评价方法及索引性能实验</a:t>
            </a:r>
            <a:endParaRPr lang="en-US" sz="1800" dirty="0"/>
          </a:p>
          <a:p>
            <a:pPr lvl="1"/>
            <a:r>
              <a:rPr lang="en-US" sz="1800" dirty="0"/>
              <a:t>Salton</a:t>
            </a:r>
            <a:r>
              <a:rPr lang="zh-CN" altLang="en-US" sz="1800" dirty="0"/>
              <a:t>在</a:t>
            </a:r>
            <a:r>
              <a:rPr lang="en-US" altLang="zh-CN" sz="1800" dirty="0"/>
              <a:t>SMART</a:t>
            </a:r>
            <a:r>
              <a:rPr lang="zh-CN" altLang="en-US" sz="1800" dirty="0"/>
              <a:t>系统和实验上的早期工作</a:t>
            </a:r>
            <a:endParaRPr lang="en-US" sz="1800" dirty="0"/>
          </a:p>
          <a:p>
            <a:r>
              <a:rPr lang="en-US" sz="2000" dirty="0"/>
              <a:t>1970s-1980s: </a:t>
            </a:r>
            <a:r>
              <a:rPr lang="zh-CN" altLang="en-US" sz="2000" dirty="0"/>
              <a:t>提出多种检索模型</a:t>
            </a:r>
            <a:endParaRPr lang="en-US" sz="2000" dirty="0"/>
          </a:p>
          <a:p>
            <a:pPr lvl="1"/>
            <a:r>
              <a:rPr lang="zh-CN" altLang="en-US" sz="1800" dirty="0"/>
              <a:t>向量空间模型（</a:t>
            </a:r>
            <a:r>
              <a:rPr lang="en-US" sz="1800" dirty="0"/>
              <a:t>Vector space model</a:t>
            </a:r>
            <a:r>
              <a:rPr lang="zh-CN" altLang="en-US" sz="1800" dirty="0"/>
              <a:t>）</a:t>
            </a:r>
            <a:endParaRPr lang="en-US" sz="1800" dirty="0"/>
          </a:p>
          <a:p>
            <a:pPr lvl="1"/>
            <a:r>
              <a:rPr lang="zh-CN" altLang="en-US" sz="1800" dirty="0"/>
              <a:t>概率模型（</a:t>
            </a:r>
            <a:r>
              <a:rPr lang="en-US" sz="1800" dirty="0"/>
              <a:t>Probabilistic models</a:t>
            </a:r>
            <a:r>
              <a:rPr lang="zh-CN" altLang="en-US" sz="1800" dirty="0"/>
              <a:t>）</a:t>
            </a:r>
            <a:endParaRPr lang="en-US" sz="1800" dirty="0"/>
          </a:p>
          <a:p>
            <a:r>
              <a:rPr lang="en-US" sz="2000" dirty="0"/>
              <a:t>1990s: </a:t>
            </a:r>
            <a:r>
              <a:rPr lang="zh-CN" altLang="en-US" sz="2000" dirty="0"/>
              <a:t>检索模型及</a:t>
            </a:r>
            <a:r>
              <a:rPr lang="en-US" altLang="zh-CN" sz="2000" dirty="0"/>
              <a:t>IR</a:t>
            </a:r>
            <a:r>
              <a:rPr lang="zh-CN" altLang="en-US" sz="2000" dirty="0"/>
              <a:t>新任务的进一步发展</a:t>
            </a:r>
            <a:endParaRPr lang="en-US" sz="2000" dirty="0"/>
          </a:p>
          <a:p>
            <a:pPr lvl="1"/>
            <a:r>
              <a:rPr lang="zh-CN" altLang="en-US" sz="1800" dirty="0"/>
              <a:t>语言模型</a:t>
            </a:r>
            <a:endParaRPr lang="en-US" altLang="zh-CN" sz="1800" dirty="0"/>
          </a:p>
          <a:p>
            <a:pPr lvl="1"/>
            <a:r>
              <a:rPr lang="en-US" sz="1800" dirty="0"/>
              <a:t>TREC evaluation</a:t>
            </a:r>
          </a:p>
          <a:p>
            <a:r>
              <a:rPr lang="en-US" sz="2000" dirty="0"/>
              <a:t>2000s</a:t>
            </a:r>
            <a:r>
              <a:rPr lang="zh-CN" altLang="en-US" sz="2000" dirty="0"/>
              <a:t>至今</a:t>
            </a:r>
            <a:r>
              <a:rPr lang="en-US" sz="2000" dirty="0"/>
              <a:t>: </a:t>
            </a:r>
            <a:r>
              <a:rPr lang="zh-CN" altLang="en-US" sz="2000" dirty="0"/>
              <a:t>更多的应用场景，</a:t>
            </a:r>
            <a:r>
              <a:rPr lang="en-US" altLang="zh-CN" sz="2000" dirty="0"/>
              <a:t>Web search</a:t>
            </a:r>
            <a:r>
              <a:rPr lang="zh-CN" altLang="en-US" sz="2000" dirty="0"/>
              <a:t>及与其它领域的交叉方向</a:t>
            </a:r>
            <a:endParaRPr lang="en-US" sz="2000" dirty="0"/>
          </a:p>
          <a:p>
            <a:pPr lvl="1"/>
            <a:r>
              <a:rPr lang="en-US" altLang="zh-CN" sz="1800" dirty="0"/>
              <a:t>Learning to rank</a:t>
            </a:r>
          </a:p>
          <a:p>
            <a:pPr lvl="1"/>
            <a:r>
              <a:rPr lang="en-US" altLang="zh-CN" sz="1800" dirty="0"/>
              <a:t>Web search  </a:t>
            </a:r>
          </a:p>
          <a:p>
            <a:pPr lvl="1"/>
            <a:r>
              <a:rPr lang="en-US" sz="1800" dirty="0"/>
              <a:t>Scalability (e.g., </a:t>
            </a:r>
            <a:r>
              <a:rPr lang="en-US" sz="1800" dirty="0" err="1"/>
              <a:t>MapReduce</a:t>
            </a:r>
            <a:r>
              <a:rPr lang="en-US" sz="1800" dirty="0"/>
              <a:t>)</a:t>
            </a:r>
          </a:p>
          <a:p>
            <a:pPr lvl="1"/>
            <a:r>
              <a:rPr lang="en-US" sz="1800" dirty="0"/>
              <a:t>Real-time search</a:t>
            </a:r>
          </a:p>
        </p:txBody>
      </p:sp>
      <p:sp>
        <p:nvSpPr>
          <p:cNvPr id="8" name="Slide Number Placeholder 7"/>
          <p:cNvSpPr>
            <a:spLocks noGrp="1"/>
          </p:cNvSpPr>
          <p:nvPr>
            <p:ph type="sldNum" sz="quarter" idx="12"/>
          </p:nvPr>
        </p:nvSpPr>
        <p:spPr/>
        <p:txBody>
          <a:bodyPr/>
          <a:lstStyle/>
          <a:p>
            <a:fld id="{04D6BED6-93C9-4D43-B1C0-E2DD71716F4C}" type="slidenum">
              <a:rPr lang="en-US" smtClean="0"/>
              <a:t>50</a:t>
            </a:fld>
            <a:endParaRPr lang="en-US"/>
          </a:p>
        </p:txBody>
      </p:sp>
      <p:sp>
        <p:nvSpPr>
          <p:cNvPr id="10" name="TextBox 6"/>
          <p:cNvSpPr txBox="1"/>
          <p:nvPr/>
        </p:nvSpPr>
        <p:spPr>
          <a:xfrm>
            <a:off x="5218113" y="1876822"/>
            <a:ext cx="3167062" cy="400050"/>
          </a:xfrm>
          <a:prstGeom prst="rect">
            <a:avLst/>
          </a:prstGeom>
          <a:noFill/>
        </p:spPr>
        <p:txBody>
          <a:bodyPr wrap="none">
            <a:spAutoFit/>
          </a:bodyPr>
          <a:lstStyle/>
          <a:p>
            <a:pPr eaLnBrk="1" hangingPunct="1">
              <a:defRPr/>
            </a:pPr>
            <a:r>
              <a:rPr lang="en-US" sz="2000" b="1" dirty="0">
                <a:solidFill>
                  <a:schemeClr val="bg1">
                    <a:lumMod val="65000"/>
                  </a:schemeClr>
                </a:solidFill>
              </a:rPr>
              <a:t>Indexing: auto vs. manual</a:t>
            </a:r>
          </a:p>
        </p:txBody>
      </p:sp>
      <p:sp>
        <p:nvSpPr>
          <p:cNvPr id="11" name="TextBox 7"/>
          <p:cNvSpPr txBox="1"/>
          <p:nvPr/>
        </p:nvSpPr>
        <p:spPr>
          <a:xfrm>
            <a:off x="7740352" y="2204864"/>
            <a:ext cx="1444625" cy="708025"/>
          </a:xfrm>
          <a:prstGeom prst="rect">
            <a:avLst/>
          </a:prstGeom>
          <a:noFill/>
        </p:spPr>
        <p:txBody>
          <a:bodyPr wrap="none">
            <a:spAutoFit/>
          </a:bodyPr>
          <a:lstStyle/>
          <a:p>
            <a:pPr eaLnBrk="1" hangingPunct="1">
              <a:defRPr/>
            </a:pPr>
            <a:r>
              <a:rPr lang="en-US" sz="2000" b="1" dirty="0">
                <a:solidFill>
                  <a:schemeClr val="bg1">
                    <a:lumMod val="65000"/>
                  </a:schemeClr>
                </a:solidFill>
              </a:rPr>
              <a:t>Evaluation</a:t>
            </a:r>
          </a:p>
          <a:p>
            <a:pPr eaLnBrk="1" hangingPunct="1">
              <a:defRPr/>
            </a:pPr>
            <a:r>
              <a:rPr lang="en-US" sz="2000" b="1" dirty="0">
                <a:solidFill>
                  <a:schemeClr val="bg1">
                    <a:lumMod val="65000"/>
                  </a:schemeClr>
                </a:solidFill>
              </a:rPr>
              <a:t>System</a:t>
            </a:r>
          </a:p>
        </p:txBody>
      </p:sp>
      <p:sp>
        <p:nvSpPr>
          <p:cNvPr id="12" name="TextBox 8"/>
          <p:cNvSpPr txBox="1"/>
          <p:nvPr/>
        </p:nvSpPr>
        <p:spPr>
          <a:xfrm>
            <a:off x="5076056" y="3233762"/>
            <a:ext cx="2314575" cy="708025"/>
          </a:xfrm>
          <a:prstGeom prst="rect">
            <a:avLst/>
          </a:prstGeom>
          <a:noFill/>
        </p:spPr>
        <p:txBody>
          <a:bodyPr wrap="none">
            <a:spAutoFit/>
          </a:bodyPr>
          <a:lstStyle/>
          <a:p>
            <a:pPr eaLnBrk="1" hangingPunct="1">
              <a:defRPr/>
            </a:pPr>
            <a:r>
              <a:rPr lang="en-US" sz="2000" b="1" dirty="0">
                <a:solidFill>
                  <a:schemeClr val="bg1">
                    <a:lumMod val="65000"/>
                  </a:schemeClr>
                </a:solidFill>
              </a:rPr>
              <a:t>Indexing + Search</a:t>
            </a:r>
          </a:p>
          <a:p>
            <a:pPr eaLnBrk="1" hangingPunct="1">
              <a:defRPr/>
            </a:pPr>
            <a:r>
              <a:rPr lang="en-US" sz="2000" b="1" dirty="0">
                <a:solidFill>
                  <a:schemeClr val="bg1">
                    <a:lumMod val="65000"/>
                  </a:schemeClr>
                </a:solidFill>
              </a:rPr>
              <a:t>Theory</a:t>
            </a:r>
          </a:p>
        </p:txBody>
      </p:sp>
      <p:sp>
        <p:nvSpPr>
          <p:cNvPr id="13" name="TextBox 9"/>
          <p:cNvSpPr txBox="1"/>
          <p:nvPr/>
        </p:nvSpPr>
        <p:spPr>
          <a:xfrm>
            <a:off x="3200400" y="4437112"/>
            <a:ext cx="5953125" cy="400050"/>
          </a:xfrm>
          <a:prstGeom prst="rect">
            <a:avLst/>
          </a:prstGeom>
          <a:noFill/>
        </p:spPr>
        <p:txBody>
          <a:bodyPr wrap="none">
            <a:spAutoFit/>
          </a:bodyPr>
          <a:lstStyle/>
          <a:p>
            <a:pPr eaLnBrk="1" hangingPunct="1">
              <a:defRPr/>
            </a:pPr>
            <a:r>
              <a:rPr lang="en-US" sz="2000" b="1" dirty="0">
                <a:solidFill>
                  <a:schemeClr val="bg1">
                    <a:lumMod val="65000"/>
                  </a:schemeClr>
                </a:solidFill>
              </a:rPr>
              <a:t>Large-scale evaluation, beyond ad hoc retrieval </a:t>
            </a:r>
          </a:p>
        </p:txBody>
      </p:sp>
      <p:sp>
        <p:nvSpPr>
          <p:cNvPr id="14" name="TextBox 10"/>
          <p:cNvSpPr txBox="1"/>
          <p:nvPr/>
        </p:nvSpPr>
        <p:spPr>
          <a:xfrm>
            <a:off x="4492625" y="5437336"/>
            <a:ext cx="2365375" cy="1016000"/>
          </a:xfrm>
          <a:prstGeom prst="rect">
            <a:avLst/>
          </a:prstGeom>
          <a:noFill/>
        </p:spPr>
        <p:txBody>
          <a:bodyPr wrap="none">
            <a:spAutoFit/>
          </a:bodyPr>
          <a:lstStyle/>
          <a:p>
            <a:pPr eaLnBrk="1" hangingPunct="1">
              <a:defRPr/>
            </a:pPr>
            <a:r>
              <a:rPr lang="en-US" sz="2000" b="1" dirty="0">
                <a:solidFill>
                  <a:schemeClr val="bg1">
                    <a:lumMod val="65000"/>
                  </a:schemeClr>
                </a:solidFill>
              </a:rPr>
              <a:t>Web search</a:t>
            </a:r>
          </a:p>
          <a:p>
            <a:pPr eaLnBrk="1" hangingPunct="1">
              <a:defRPr/>
            </a:pPr>
            <a:r>
              <a:rPr lang="en-US" sz="2000" b="1" dirty="0">
                <a:solidFill>
                  <a:schemeClr val="bg1">
                    <a:lumMod val="65000"/>
                  </a:schemeClr>
                </a:solidFill>
              </a:rPr>
              <a:t>Machine learning  </a:t>
            </a:r>
          </a:p>
          <a:p>
            <a:pPr eaLnBrk="1" hangingPunct="1">
              <a:defRPr/>
            </a:pPr>
            <a:r>
              <a:rPr lang="en-US" sz="2000" b="1" dirty="0">
                <a:solidFill>
                  <a:schemeClr val="bg1">
                    <a:lumMod val="65000"/>
                  </a:schemeClr>
                </a:solidFill>
              </a:rPr>
              <a:t>Scalability </a:t>
            </a:r>
          </a:p>
        </p:txBody>
      </p:sp>
    </p:spTree>
    <p:extLst>
      <p:ext uri="{BB962C8B-B14F-4D97-AF65-F5344CB8AC3E}">
        <p14:creationId xmlns:p14="http://schemas.microsoft.com/office/powerpoint/2010/main" val="328793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信息检索发展历程</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zh-CN" altLang="en-US" sz="3200" dirty="0"/>
              <a:t>助推器之一</a:t>
            </a:r>
            <a:endParaRPr lang="en-US" sz="3200" dirty="0"/>
          </a:p>
          <a:p>
            <a:pPr lvl="1"/>
            <a:r>
              <a:rPr lang="zh-CN" altLang="en-US" sz="2800" dirty="0"/>
              <a:t>学术方面</a:t>
            </a:r>
            <a:r>
              <a:rPr lang="en-US" sz="2800" dirty="0"/>
              <a:t>: Text Retrieval Conference (TREC)</a:t>
            </a:r>
            <a:r>
              <a:rPr lang="zh-CN" altLang="en-US" sz="2800" dirty="0"/>
              <a:t>，</a:t>
            </a:r>
            <a:r>
              <a:rPr lang="en-US" sz="2800" dirty="0"/>
              <a:t>1992</a:t>
            </a:r>
            <a:r>
              <a:rPr lang="zh-CN" altLang="en-US" sz="2800" dirty="0"/>
              <a:t>年发起</a:t>
            </a:r>
            <a:endParaRPr lang="en-US" sz="2800" dirty="0"/>
          </a:p>
          <a:p>
            <a:pPr lvl="2"/>
            <a:r>
              <a:rPr lang="zh-CN" altLang="en-US" sz="2400" dirty="0"/>
              <a:t>提供了对文本检索方法进行大规模评估的所需的基础设施，以支持信息检索社区的相关研究</a:t>
            </a:r>
            <a:endParaRPr lang="en-US" sz="2400" dirty="0"/>
          </a:p>
          <a:p>
            <a:pPr lvl="2"/>
            <a:r>
              <a:rPr lang="en-US" altLang="zh-CN" sz="2400" dirty="0"/>
              <a:t>1999</a:t>
            </a:r>
            <a:r>
              <a:rPr lang="zh-CN" altLang="en-US" sz="2400" dirty="0"/>
              <a:t>年</a:t>
            </a:r>
            <a:r>
              <a:rPr lang="en-US" altLang="zh-CN" sz="2400" dirty="0"/>
              <a:t>~2009</a:t>
            </a:r>
            <a:r>
              <a:rPr lang="zh-CN" altLang="en-US" sz="2400" dirty="0"/>
              <a:t>年期间，</a:t>
            </a:r>
            <a:r>
              <a:rPr lang="en-US" altLang="zh-CN" sz="2400" dirty="0"/>
              <a:t>Web</a:t>
            </a:r>
            <a:r>
              <a:rPr lang="zh-CN" altLang="en-US" sz="2400" dirty="0"/>
              <a:t>搜索引擎近</a:t>
            </a:r>
            <a:r>
              <a:rPr lang="en-US" sz="2400" dirty="0"/>
              <a:t>1/3</a:t>
            </a:r>
            <a:r>
              <a:rPr lang="zh-CN" altLang="en-US" sz="2400" dirty="0"/>
              <a:t>的改进均来源于</a:t>
            </a:r>
            <a:r>
              <a:rPr lang="en-US" altLang="zh-CN" sz="2400" dirty="0"/>
              <a:t>TREC</a:t>
            </a:r>
            <a:r>
              <a:rPr lang="zh-CN" altLang="en-US" sz="2400" dirty="0"/>
              <a:t>，这些改进为大众节省了</a:t>
            </a:r>
            <a:r>
              <a:rPr lang="en-US" altLang="zh-CN" sz="2400" dirty="0"/>
              <a:t>30</a:t>
            </a:r>
            <a:r>
              <a:rPr lang="zh-CN" altLang="en-US" sz="2400" dirty="0"/>
              <a:t>亿小时使用</a:t>
            </a:r>
            <a:r>
              <a:rPr lang="en-US" altLang="zh-CN" sz="2400" dirty="0"/>
              <a:t>Web</a:t>
            </a:r>
            <a:r>
              <a:rPr lang="zh-CN" altLang="en-US" sz="2400" dirty="0"/>
              <a:t>搜索引擎的时间</a:t>
            </a:r>
            <a:endParaRPr lang="en-US" sz="2400" dirty="0"/>
          </a:p>
          <a:p>
            <a:pPr lvl="2"/>
            <a:r>
              <a:rPr lang="zh-CN" altLang="en-US" sz="2400" dirty="0"/>
              <a:t>至今，</a:t>
            </a:r>
            <a:r>
              <a:rPr lang="en-US" altLang="zh-CN" sz="2400" dirty="0"/>
              <a:t>TREC</a:t>
            </a:r>
            <a:r>
              <a:rPr lang="zh-CN" altLang="en-US" sz="2400" dirty="0"/>
              <a:t>仍然是</a:t>
            </a:r>
            <a:r>
              <a:rPr lang="en-US" altLang="zh-CN" sz="2400" dirty="0"/>
              <a:t>IR</a:t>
            </a:r>
            <a:r>
              <a:rPr lang="zh-CN" altLang="en-US" sz="2400" dirty="0"/>
              <a:t>领域学术研究的主要测试平台</a:t>
            </a:r>
            <a:endParaRPr lang="en-US" sz="2400" dirty="0"/>
          </a:p>
        </p:txBody>
      </p:sp>
      <p:sp>
        <p:nvSpPr>
          <p:cNvPr id="8" name="Slide Number Placeholder 7"/>
          <p:cNvSpPr>
            <a:spLocks noGrp="1"/>
          </p:cNvSpPr>
          <p:nvPr>
            <p:ph type="sldNum" sz="quarter" idx="12"/>
          </p:nvPr>
        </p:nvSpPr>
        <p:spPr/>
        <p:txBody>
          <a:bodyPr/>
          <a:lstStyle/>
          <a:p>
            <a:fld id="{04D6BED6-93C9-4D43-B1C0-E2DD71716F4C}" type="slidenum">
              <a:rPr lang="en-US" smtClean="0"/>
              <a:t>51</a:t>
            </a:fld>
            <a:endParaRPr lang="en-US"/>
          </a:p>
        </p:txBody>
      </p:sp>
    </p:spTree>
    <p:extLst>
      <p:ext uri="{BB962C8B-B14F-4D97-AF65-F5344CB8AC3E}">
        <p14:creationId xmlns:p14="http://schemas.microsoft.com/office/powerpoint/2010/main" val="393167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信息检索发展历程</a:t>
            </a:r>
            <a:endParaRPr lang="en-US" dirty="0"/>
          </a:p>
        </p:txBody>
      </p:sp>
      <p:sp>
        <p:nvSpPr>
          <p:cNvPr id="3" name="Content Placeholder 2"/>
          <p:cNvSpPr>
            <a:spLocks noGrp="1"/>
          </p:cNvSpPr>
          <p:nvPr>
            <p:ph idx="1"/>
          </p:nvPr>
        </p:nvSpPr>
        <p:spPr>
          <a:xfrm>
            <a:off x="457200" y="1600200"/>
            <a:ext cx="8229600" cy="5105400"/>
          </a:xfrm>
        </p:spPr>
        <p:txBody>
          <a:bodyPr>
            <a:normAutofit/>
          </a:bodyPr>
          <a:lstStyle/>
          <a:p>
            <a:r>
              <a:rPr lang="zh-CN" altLang="en-US" dirty="0"/>
              <a:t>助推器之二</a:t>
            </a:r>
            <a:endParaRPr lang="en-US" dirty="0"/>
          </a:p>
          <a:p>
            <a:pPr lvl="1"/>
            <a:r>
              <a:rPr lang="zh-CN" altLang="en-US" dirty="0"/>
              <a:t>工业方面：</a:t>
            </a:r>
            <a:r>
              <a:rPr lang="en-US" altLang="zh-CN" dirty="0"/>
              <a:t>Web</a:t>
            </a:r>
            <a:r>
              <a:rPr lang="zh-CN" altLang="en-US" dirty="0"/>
              <a:t>搜索引擎</a:t>
            </a:r>
            <a:endParaRPr lang="en-US" dirty="0"/>
          </a:p>
          <a:p>
            <a:pPr lvl="2"/>
            <a:r>
              <a:rPr lang="en-US" dirty="0"/>
              <a:t>WWW</a:t>
            </a:r>
            <a:r>
              <a:rPr lang="zh-CN" altLang="en-US" dirty="0"/>
              <a:t>产生后，公共信息不断膨胀，推动</a:t>
            </a:r>
            <a:r>
              <a:rPr lang="en-US" altLang="zh-CN" dirty="0"/>
              <a:t>IR</a:t>
            </a:r>
            <a:r>
              <a:rPr lang="zh-CN" altLang="en-US" dirty="0"/>
              <a:t>技术的发展</a:t>
            </a:r>
            <a:endParaRPr lang="en-US" dirty="0"/>
          </a:p>
          <a:p>
            <a:pPr lvl="2"/>
            <a:r>
              <a:rPr lang="en-US" altLang="zh-CN" dirty="0"/>
              <a:t>1993</a:t>
            </a:r>
            <a:r>
              <a:rPr lang="zh-CN" altLang="en-US" dirty="0"/>
              <a:t>年</a:t>
            </a:r>
            <a:r>
              <a:rPr lang="en-US" altLang="zh-CN" dirty="0"/>
              <a:t>9</a:t>
            </a:r>
            <a:r>
              <a:rPr lang="zh-CN" altLang="en-US" dirty="0"/>
              <a:t>月</a:t>
            </a:r>
            <a:r>
              <a:rPr lang="en-US" altLang="zh-CN" dirty="0"/>
              <a:t>2</a:t>
            </a:r>
            <a:r>
              <a:rPr lang="zh-CN" altLang="en-US" dirty="0"/>
              <a:t>日，第一个</a:t>
            </a:r>
            <a:r>
              <a:rPr lang="en-US" altLang="zh-CN" dirty="0"/>
              <a:t>Web</a:t>
            </a:r>
            <a:r>
              <a:rPr lang="zh-CN" altLang="en-US" dirty="0"/>
              <a:t>搜索引擎发布：</a:t>
            </a:r>
            <a:r>
              <a:rPr lang="en-US" dirty="0"/>
              <a:t>“</a:t>
            </a:r>
            <a:r>
              <a:rPr lang="en-US" i="1" dirty="0"/>
              <a:t>Oscar </a:t>
            </a:r>
            <a:r>
              <a:rPr lang="en-US" i="1" dirty="0" err="1"/>
              <a:t>Nierstrasz</a:t>
            </a:r>
            <a:r>
              <a:rPr lang="en-US" i="1" dirty="0"/>
              <a:t> at the University of Geneva wrote a series of Perl scripts that </a:t>
            </a:r>
            <a:r>
              <a:rPr lang="en-US" i="1" u="sng" dirty="0"/>
              <a:t>periodically mirrored</a:t>
            </a:r>
            <a:r>
              <a:rPr lang="en-US" i="1" dirty="0"/>
              <a:t> these pages and rewrote them into a </a:t>
            </a:r>
            <a:r>
              <a:rPr lang="en-US" i="1" u="sng" dirty="0"/>
              <a:t>standard format</a:t>
            </a:r>
            <a:r>
              <a:rPr lang="en-US" dirty="0"/>
              <a:t>.”</a:t>
            </a:r>
          </a:p>
          <a:p>
            <a:pPr lvl="2"/>
            <a:r>
              <a:rPr lang="en-US" dirty="0"/>
              <a:t>1994</a:t>
            </a:r>
            <a:r>
              <a:rPr lang="zh-CN" altLang="en-US" dirty="0"/>
              <a:t>年，</a:t>
            </a:r>
            <a:r>
              <a:rPr lang="en-US" dirty="0"/>
              <a:t>Lycos (</a:t>
            </a:r>
            <a:r>
              <a:rPr lang="zh-CN" altLang="en-US" dirty="0"/>
              <a:t>源于</a:t>
            </a:r>
            <a:r>
              <a:rPr lang="en-US" dirty="0"/>
              <a:t>CMU) </a:t>
            </a:r>
            <a:r>
              <a:rPr lang="zh-CN" altLang="en-US" dirty="0"/>
              <a:t>成立，成为当时主要的搜索引擎商业公司</a:t>
            </a:r>
            <a:endParaRPr lang="en-US" dirty="0"/>
          </a:p>
          <a:p>
            <a:pPr lvl="2"/>
            <a:r>
              <a:rPr lang="zh-CN" altLang="en-US" dirty="0"/>
              <a:t>搜索引擎行业的快速发展：</a:t>
            </a:r>
            <a:endParaRPr lang="en-US" dirty="0"/>
          </a:p>
          <a:p>
            <a:pPr lvl="3"/>
            <a:r>
              <a:rPr lang="en-US" i="1" dirty="0"/>
              <a:t>Magellan</a:t>
            </a:r>
            <a:r>
              <a:rPr lang="en-US" dirty="0"/>
              <a:t>, </a:t>
            </a:r>
            <a:r>
              <a:rPr lang="en-US" i="1" dirty="0"/>
              <a:t>Excite</a:t>
            </a:r>
            <a:r>
              <a:rPr lang="en-US" dirty="0"/>
              <a:t>, </a:t>
            </a:r>
            <a:r>
              <a:rPr lang="en-US" i="1" dirty="0" err="1"/>
              <a:t>Infoseek</a:t>
            </a:r>
            <a:r>
              <a:rPr lang="en-US" dirty="0"/>
              <a:t>, </a:t>
            </a:r>
            <a:r>
              <a:rPr lang="en-US" i="1" dirty="0" err="1"/>
              <a:t>Inktomi</a:t>
            </a:r>
            <a:r>
              <a:rPr lang="en-US" dirty="0"/>
              <a:t>, </a:t>
            </a:r>
            <a:r>
              <a:rPr lang="en-US" i="1" dirty="0"/>
              <a:t>Northern Light</a:t>
            </a:r>
            <a:r>
              <a:rPr lang="en-US" dirty="0"/>
              <a:t>, </a:t>
            </a:r>
            <a:r>
              <a:rPr lang="en-US" i="1" dirty="0"/>
              <a:t>AltaVista</a:t>
            </a:r>
            <a:r>
              <a:rPr lang="en-US" dirty="0"/>
              <a:t>, </a:t>
            </a:r>
            <a:r>
              <a:rPr lang="en-US" i="1" dirty="0"/>
              <a:t>Yahoo!</a:t>
            </a:r>
            <a:r>
              <a:rPr lang="en-US" dirty="0"/>
              <a:t>, </a:t>
            </a:r>
            <a:r>
              <a:rPr lang="en-US" i="1" dirty="0"/>
              <a:t>Google</a:t>
            </a:r>
            <a:r>
              <a:rPr lang="en-US" dirty="0"/>
              <a:t>, and </a:t>
            </a:r>
            <a:r>
              <a:rPr lang="en-US" i="1" dirty="0"/>
              <a:t>Bing</a:t>
            </a:r>
          </a:p>
          <a:p>
            <a:pPr lvl="3"/>
            <a:r>
              <a:rPr lang="zh-CN" altLang="en-US" i="1" dirty="0"/>
              <a:t>百度、搜狗、</a:t>
            </a:r>
            <a:r>
              <a:rPr lang="en-US" altLang="zh-CN" i="1" dirty="0"/>
              <a:t>360</a:t>
            </a:r>
            <a:r>
              <a:rPr lang="zh-CN" altLang="en-US" i="1" dirty="0"/>
              <a:t>、中国搜索</a:t>
            </a:r>
            <a:endParaRPr lang="en-US" i="1" dirty="0"/>
          </a:p>
        </p:txBody>
      </p:sp>
      <p:sp>
        <p:nvSpPr>
          <p:cNvPr id="8" name="Slide Number Placeholder 7"/>
          <p:cNvSpPr>
            <a:spLocks noGrp="1"/>
          </p:cNvSpPr>
          <p:nvPr>
            <p:ph type="sldNum" sz="quarter" idx="12"/>
          </p:nvPr>
        </p:nvSpPr>
        <p:spPr/>
        <p:txBody>
          <a:bodyPr/>
          <a:lstStyle/>
          <a:p>
            <a:fld id="{04D6BED6-93C9-4D43-B1C0-E2DD71716F4C}" type="slidenum">
              <a:rPr lang="en-US" smtClean="0"/>
              <a:t>52</a:t>
            </a:fld>
            <a:endParaRPr lang="en-US"/>
          </a:p>
        </p:txBody>
      </p:sp>
    </p:spTree>
    <p:extLst>
      <p:ext uri="{BB962C8B-B14F-4D97-AF65-F5344CB8AC3E}">
        <p14:creationId xmlns:p14="http://schemas.microsoft.com/office/powerpoint/2010/main" val="373106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IR</a:t>
            </a:r>
            <a:r>
              <a:rPr lang="zh-CN" altLang="en-US" dirty="0"/>
              <a:t>主要的研究方向</a:t>
            </a:r>
            <a:endParaRPr lang="en-US" altLang="en-US" dirty="0"/>
          </a:p>
        </p:txBody>
      </p:sp>
      <p:sp>
        <p:nvSpPr>
          <p:cNvPr id="2" name="内容占位符 1"/>
          <p:cNvSpPr>
            <a:spLocks noGrp="1"/>
          </p:cNvSpPr>
          <p:nvPr>
            <p:ph idx="1"/>
          </p:nvPr>
        </p:nvSpPr>
        <p:spPr>
          <a:xfrm>
            <a:off x="457200" y="2076400"/>
            <a:ext cx="8229600" cy="4953000"/>
          </a:xfrm>
        </p:spPr>
        <p:txBody>
          <a:bodyPr/>
          <a:lstStyle/>
          <a:p>
            <a:endParaRPr lang="zh-CN" altLang="en-US"/>
          </a:p>
        </p:txBody>
      </p:sp>
      <p:sp>
        <p:nvSpPr>
          <p:cNvPr id="18435" name="Rectangle 3"/>
          <p:cNvSpPr>
            <a:spLocks noChangeArrowheads="1"/>
          </p:cNvSpPr>
          <p:nvPr/>
        </p:nvSpPr>
        <p:spPr bwMode="auto">
          <a:xfrm>
            <a:off x="2133600" y="3616275"/>
            <a:ext cx="12192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dirty="0">
                <a:latin typeface="Gill Sans MT" panose="020B0502020104020203" pitchFamily="34" charset="0"/>
              </a:rPr>
              <a:t>Search </a:t>
            </a:r>
          </a:p>
        </p:txBody>
      </p:sp>
      <p:sp>
        <p:nvSpPr>
          <p:cNvPr id="18436" name="AutoShape 4"/>
          <p:cNvSpPr>
            <a:spLocks noChangeArrowheads="1"/>
          </p:cNvSpPr>
          <p:nvPr/>
        </p:nvSpPr>
        <p:spPr bwMode="auto">
          <a:xfrm>
            <a:off x="3657600" y="5505400"/>
            <a:ext cx="2057400" cy="757238"/>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400" b="0" dirty="0">
                <a:latin typeface="Gill Sans MT" panose="020B0502020104020203" pitchFamily="34" charset="0"/>
              </a:rPr>
              <a:t>Text </a:t>
            </a:r>
          </a:p>
        </p:txBody>
      </p:sp>
      <p:sp>
        <p:nvSpPr>
          <p:cNvPr id="18437" name="AutoShape 5"/>
          <p:cNvSpPr>
            <a:spLocks noChangeArrowheads="1"/>
          </p:cNvSpPr>
          <p:nvPr/>
        </p:nvSpPr>
        <p:spPr bwMode="auto">
          <a:xfrm>
            <a:off x="4267200" y="5353000"/>
            <a:ext cx="838200" cy="214313"/>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endParaRPr lang="en-US" altLang="en-US" sz="2400" b="0">
              <a:latin typeface="Gill Sans MT" panose="020B0502020104020203" pitchFamily="34" charset="0"/>
            </a:endParaRPr>
          </a:p>
        </p:txBody>
      </p:sp>
      <p:sp>
        <p:nvSpPr>
          <p:cNvPr id="18438" name="Rectangle 6"/>
          <p:cNvSpPr>
            <a:spLocks noChangeArrowheads="1"/>
          </p:cNvSpPr>
          <p:nvPr/>
        </p:nvSpPr>
        <p:spPr bwMode="auto">
          <a:xfrm>
            <a:off x="1828800" y="5048200"/>
            <a:ext cx="525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400" b="0">
                <a:latin typeface="Gill Sans MT" panose="020B0502020104020203" pitchFamily="34" charset="0"/>
              </a:rPr>
              <a:t> </a:t>
            </a:r>
          </a:p>
        </p:txBody>
      </p:sp>
      <p:sp>
        <p:nvSpPr>
          <p:cNvPr id="18439" name="Rectangle 7"/>
          <p:cNvSpPr>
            <a:spLocks noChangeArrowheads="1"/>
          </p:cNvSpPr>
          <p:nvPr/>
        </p:nvSpPr>
        <p:spPr bwMode="auto">
          <a:xfrm>
            <a:off x="2133600" y="2854275"/>
            <a:ext cx="12954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dirty="0">
                <a:latin typeface="Gill Sans MT" panose="020B0502020104020203" pitchFamily="34" charset="0"/>
              </a:rPr>
              <a:t>Filtering </a:t>
            </a:r>
          </a:p>
        </p:txBody>
      </p:sp>
      <p:sp>
        <p:nvSpPr>
          <p:cNvPr id="18440" name="Rectangle 8"/>
          <p:cNvSpPr>
            <a:spLocks noChangeArrowheads="1"/>
          </p:cNvSpPr>
          <p:nvPr/>
        </p:nvSpPr>
        <p:spPr bwMode="auto">
          <a:xfrm>
            <a:off x="2133600" y="4378275"/>
            <a:ext cx="19812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dirty="0">
                <a:latin typeface="Gill Sans MT" panose="020B0502020104020203" pitchFamily="34" charset="0"/>
              </a:rPr>
              <a:t>Categorization </a:t>
            </a:r>
          </a:p>
        </p:txBody>
      </p:sp>
      <p:sp>
        <p:nvSpPr>
          <p:cNvPr id="18441" name="Rectangle 9"/>
          <p:cNvSpPr>
            <a:spLocks noChangeArrowheads="1"/>
          </p:cNvSpPr>
          <p:nvPr/>
        </p:nvSpPr>
        <p:spPr bwMode="auto">
          <a:xfrm>
            <a:off x="2133600" y="2244675"/>
            <a:ext cx="19812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a:latin typeface="Gill Sans MT" panose="020B0502020104020203" pitchFamily="34" charset="0"/>
              </a:rPr>
              <a:t>Summarization</a:t>
            </a:r>
            <a:r>
              <a:rPr lang="en-US" altLang="en-US" sz="2400" b="0">
                <a:latin typeface="Gill Sans MT" panose="020B0502020104020203" pitchFamily="34" charset="0"/>
              </a:rPr>
              <a:t> </a:t>
            </a:r>
          </a:p>
        </p:txBody>
      </p:sp>
      <p:sp>
        <p:nvSpPr>
          <p:cNvPr id="18442" name="Rectangle 10"/>
          <p:cNvSpPr>
            <a:spLocks noChangeArrowheads="1"/>
          </p:cNvSpPr>
          <p:nvPr/>
        </p:nvSpPr>
        <p:spPr bwMode="auto">
          <a:xfrm>
            <a:off x="5638800" y="4378275"/>
            <a:ext cx="14478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dirty="0">
                <a:latin typeface="Gill Sans MT" panose="020B0502020104020203" pitchFamily="34" charset="0"/>
              </a:rPr>
              <a:t>Clustering </a:t>
            </a:r>
          </a:p>
        </p:txBody>
      </p:sp>
      <p:sp>
        <p:nvSpPr>
          <p:cNvPr id="18443" name="Rectangle 11"/>
          <p:cNvSpPr>
            <a:spLocks noChangeArrowheads="1"/>
          </p:cNvSpPr>
          <p:nvPr/>
        </p:nvSpPr>
        <p:spPr bwMode="auto">
          <a:xfrm>
            <a:off x="1995488" y="4972000"/>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400" b="0" dirty="0"/>
              <a:t>Natural Language Content Analysis</a:t>
            </a:r>
          </a:p>
        </p:txBody>
      </p:sp>
      <p:sp>
        <p:nvSpPr>
          <p:cNvPr id="18444" name="Rectangle 12"/>
          <p:cNvSpPr>
            <a:spLocks noChangeArrowheads="1"/>
          </p:cNvSpPr>
          <p:nvPr/>
        </p:nvSpPr>
        <p:spPr bwMode="auto">
          <a:xfrm>
            <a:off x="5715000" y="3616275"/>
            <a:ext cx="13716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dirty="0">
                <a:latin typeface="Gill Sans MT" panose="020B0502020104020203" pitchFamily="34" charset="0"/>
              </a:rPr>
              <a:t>Extraction</a:t>
            </a:r>
          </a:p>
        </p:txBody>
      </p:sp>
      <p:sp>
        <p:nvSpPr>
          <p:cNvPr id="18445" name="Rectangle 13"/>
          <p:cNvSpPr>
            <a:spLocks noChangeArrowheads="1"/>
          </p:cNvSpPr>
          <p:nvPr/>
        </p:nvSpPr>
        <p:spPr bwMode="auto">
          <a:xfrm>
            <a:off x="5867400" y="2930475"/>
            <a:ext cx="12192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a:latin typeface="Gill Sans MT" panose="020B0502020104020203" pitchFamily="34" charset="0"/>
              </a:rPr>
              <a:t>Mining</a:t>
            </a:r>
          </a:p>
        </p:txBody>
      </p:sp>
      <p:sp>
        <p:nvSpPr>
          <p:cNvPr id="18446" name="Rectangle 14"/>
          <p:cNvSpPr>
            <a:spLocks noChangeArrowheads="1"/>
          </p:cNvSpPr>
          <p:nvPr/>
        </p:nvSpPr>
        <p:spPr bwMode="auto">
          <a:xfrm>
            <a:off x="5257800" y="2244675"/>
            <a:ext cx="1828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a:latin typeface="Gill Sans MT" panose="020B0502020104020203" pitchFamily="34" charset="0"/>
              </a:rPr>
              <a:t>Visualization</a:t>
            </a:r>
          </a:p>
        </p:txBody>
      </p:sp>
      <p:sp>
        <p:nvSpPr>
          <p:cNvPr id="18447" name="AutoShape 15"/>
          <p:cNvSpPr>
            <a:spLocks/>
          </p:cNvSpPr>
          <p:nvPr/>
        </p:nvSpPr>
        <p:spPr bwMode="auto">
          <a:xfrm>
            <a:off x="1828800" y="2473275"/>
            <a:ext cx="228600" cy="228600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endParaRPr lang="en-US" altLang="en-US" sz="2400" b="0">
              <a:latin typeface="Gill Sans MT" panose="020B0502020104020203" pitchFamily="34" charset="0"/>
            </a:endParaRPr>
          </a:p>
        </p:txBody>
      </p:sp>
      <p:sp>
        <p:nvSpPr>
          <p:cNvPr id="18448" name="AutoShape 16"/>
          <p:cNvSpPr>
            <a:spLocks noChangeArrowheads="1"/>
          </p:cNvSpPr>
          <p:nvPr/>
        </p:nvSpPr>
        <p:spPr bwMode="auto">
          <a:xfrm>
            <a:off x="228600" y="3006675"/>
            <a:ext cx="1524000" cy="1219200"/>
          </a:xfrm>
          <a:prstGeom prst="leftArrow">
            <a:avLst>
              <a:gd name="adj1" fmla="val 50000"/>
              <a:gd name="adj2" fmla="val 31250"/>
            </a:avLst>
          </a:prstGeom>
          <a:solidFill>
            <a:schemeClr val="accent1"/>
          </a:solidFill>
          <a:ln w="9525">
            <a:solidFill>
              <a:schemeClr val="tx1"/>
            </a:solidFill>
            <a:miter lim="800000"/>
            <a:headEnd/>
            <a:tailEnd/>
          </a:ln>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endParaRPr lang="en-US" altLang="en-US" sz="2400" b="0">
              <a:latin typeface="Gill Sans MT" panose="020B0502020104020203" pitchFamily="34" charset="0"/>
            </a:endParaRPr>
          </a:p>
        </p:txBody>
      </p:sp>
      <p:sp>
        <p:nvSpPr>
          <p:cNvPr id="18449" name="Text Box 17"/>
          <p:cNvSpPr txBox="1">
            <a:spLocks noChangeArrowheads="1"/>
          </p:cNvSpPr>
          <p:nvPr/>
        </p:nvSpPr>
        <p:spPr bwMode="auto">
          <a:xfrm>
            <a:off x="152400" y="2228800"/>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dirty="0"/>
              <a:t>Retrieval</a:t>
            </a:r>
          </a:p>
          <a:p>
            <a:pPr algn="ctr">
              <a:spcBef>
                <a:spcPct val="0"/>
              </a:spcBef>
              <a:buSzTx/>
              <a:buFontTx/>
              <a:buNone/>
            </a:pPr>
            <a:r>
              <a:rPr lang="en-US" altLang="en-US" sz="2000" dirty="0"/>
              <a:t>Applications</a:t>
            </a:r>
          </a:p>
        </p:txBody>
      </p:sp>
      <p:sp>
        <p:nvSpPr>
          <p:cNvPr id="18450" name="Text Box 18"/>
          <p:cNvSpPr txBox="1">
            <a:spLocks noChangeArrowheads="1"/>
          </p:cNvSpPr>
          <p:nvPr/>
        </p:nvSpPr>
        <p:spPr bwMode="auto">
          <a:xfrm>
            <a:off x="7391400" y="2244675"/>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dirty="0"/>
              <a:t>Analytics</a:t>
            </a:r>
          </a:p>
          <a:p>
            <a:pPr algn="ctr">
              <a:spcBef>
                <a:spcPct val="0"/>
              </a:spcBef>
              <a:buSzTx/>
              <a:buFontTx/>
              <a:buNone/>
            </a:pPr>
            <a:r>
              <a:rPr lang="en-US" altLang="en-US" sz="2000" dirty="0"/>
              <a:t>Applications</a:t>
            </a:r>
          </a:p>
        </p:txBody>
      </p:sp>
      <p:sp>
        <p:nvSpPr>
          <p:cNvPr id="18451" name="Text Box 19"/>
          <p:cNvSpPr txBox="1">
            <a:spLocks noChangeArrowheads="1"/>
          </p:cNvSpPr>
          <p:nvPr/>
        </p:nvSpPr>
        <p:spPr bwMode="auto">
          <a:xfrm>
            <a:off x="381000" y="331147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1800" b="0"/>
              <a:t>Information</a:t>
            </a:r>
          </a:p>
          <a:p>
            <a:pPr algn="ctr">
              <a:spcBef>
                <a:spcPct val="0"/>
              </a:spcBef>
              <a:buSzTx/>
              <a:buFontTx/>
              <a:buNone/>
            </a:pPr>
            <a:r>
              <a:rPr lang="en-US" altLang="en-US" sz="1800" b="0"/>
              <a:t>Access</a:t>
            </a:r>
          </a:p>
        </p:txBody>
      </p:sp>
      <p:sp>
        <p:nvSpPr>
          <p:cNvPr id="18452" name="AutoShape 20"/>
          <p:cNvSpPr>
            <a:spLocks noChangeArrowheads="1"/>
          </p:cNvSpPr>
          <p:nvPr/>
        </p:nvSpPr>
        <p:spPr bwMode="auto">
          <a:xfrm flipH="1">
            <a:off x="7543800" y="3082875"/>
            <a:ext cx="1447800" cy="1219200"/>
          </a:xfrm>
          <a:prstGeom prst="leftArrow">
            <a:avLst>
              <a:gd name="adj1" fmla="val 50000"/>
              <a:gd name="adj2" fmla="val 29688"/>
            </a:avLst>
          </a:prstGeom>
          <a:solidFill>
            <a:schemeClr val="accent1"/>
          </a:solidFill>
          <a:ln w="9525">
            <a:solidFill>
              <a:schemeClr val="tx1"/>
            </a:solidFill>
            <a:miter lim="800000"/>
            <a:headEnd/>
            <a:tailEnd/>
          </a:ln>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endParaRPr lang="en-US" altLang="en-US" sz="2400" b="0">
              <a:latin typeface="Gill Sans MT" panose="020B0502020104020203" pitchFamily="34" charset="0"/>
            </a:endParaRPr>
          </a:p>
        </p:txBody>
      </p:sp>
      <p:sp>
        <p:nvSpPr>
          <p:cNvPr id="18453" name="Text Box 21"/>
          <p:cNvSpPr txBox="1">
            <a:spLocks noChangeArrowheads="1"/>
          </p:cNvSpPr>
          <p:nvPr/>
        </p:nvSpPr>
        <p:spPr bwMode="auto">
          <a:xfrm>
            <a:off x="7756525" y="3336875"/>
            <a:ext cx="863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1800" b="0"/>
              <a:t>Text</a:t>
            </a:r>
          </a:p>
          <a:p>
            <a:pPr algn="ctr">
              <a:spcBef>
                <a:spcPct val="0"/>
              </a:spcBef>
              <a:buSzTx/>
              <a:buFontTx/>
              <a:buNone/>
            </a:pPr>
            <a:r>
              <a:rPr lang="en-US" altLang="en-US" sz="1800" b="0"/>
              <a:t>Mining</a:t>
            </a:r>
          </a:p>
        </p:txBody>
      </p:sp>
      <p:sp>
        <p:nvSpPr>
          <p:cNvPr id="18454" name="AutoShape 22"/>
          <p:cNvSpPr>
            <a:spLocks/>
          </p:cNvSpPr>
          <p:nvPr/>
        </p:nvSpPr>
        <p:spPr bwMode="auto">
          <a:xfrm flipH="1">
            <a:off x="7162800" y="2397075"/>
            <a:ext cx="228600" cy="228600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endParaRPr lang="en-US" altLang="en-US" sz="2400" b="0">
              <a:latin typeface="Gill Sans MT" panose="020B0502020104020203" pitchFamily="34" charset="0"/>
            </a:endParaRPr>
          </a:p>
        </p:txBody>
      </p:sp>
      <p:sp>
        <p:nvSpPr>
          <p:cNvPr id="18455" name="Oval 23"/>
          <p:cNvSpPr>
            <a:spLocks noChangeArrowheads="1"/>
          </p:cNvSpPr>
          <p:nvPr/>
        </p:nvSpPr>
        <p:spPr bwMode="auto">
          <a:xfrm>
            <a:off x="3810000" y="3006675"/>
            <a:ext cx="1676400" cy="1066800"/>
          </a:xfrm>
          <a:prstGeom prst="ellipse">
            <a:avLst/>
          </a:prstGeom>
          <a:solidFill>
            <a:schemeClr val="accent1"/>
          </a:solidFill>
          <a:ln w="9525">
            <a:solidFill>
              <a:schemeClr val="tx1"/>
            </a:solidFill>
            <a:round/>
            <a:headEnd/>
            <a:tailEnd/>
          </a:ln>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1800" b="0" dirty="0">
                <a:latin typeface="Gill Sans MT" panose="020B0502020104020203" pitchFamily="34" charset="0"/>
              </a:rPr>
              <a:t>Information</a:t>
            </a:r>
          </a:p>
          <a:p>
            <a:pPr algn="ctr">
              <a:spcBef>
                <a:spcPct val="0"/>
              </a:spcBef>
              <a:buSzTx/>
              <a:buFontTx/>
              <a:buNone/>
            </a:pPr>
            <a:r>
              <a:rPr lang="en-US" altLang="en-US" sz="1800" b="0" dirty="0">
                <a:latin typeface="Gill Sans MT" panose="020B0502020104020203" pitchFamily="34" charset="0"/>
              </a:rPr>
              <a:t>Organization</a:t>
            </a:r>
            <a:endParaRPr lang="en-US" altLang="en-US" sz="2400" b="0" dirty="0">
              <a:latin typeface="Gill Sans MT" panose="020B0502020104020203" pitchFamily="34" charset="0"/>
            </a:endParaRPr>
          </a:p>
        </p:txBody>
      </p:sp>
      <p:sp>
        <p:nvSpPr>
          <p:cNvPr id="18456" name="Line 24"/>
          <p:cNvSpPr>
            <a:spLocks noChangeShapeType="1"/>
          </p:cNvSpPr>
          <p:nvPr/>
        </p:nvSpPr>
        <p:spPr bwMode="auto">
          <a:xfrm>
            <a:off x="3962400" y="2625675"/>
            <a:ext cx="304800" cy="3810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7" name="Line 25"/>
          <p:cNvSpPr>
            <a:spLocks noChangeShapeType="1"/>
          </p:cNvSpPr>
          <p:nvPr/>
        </p:nvSpPr>
        <p:spPr bwMode="auto">
          <a:xfrm>
            <a:off x="5105400" y="3997275"/>
            <a:ext cx="457200" cy="3048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8" name="Line 26"/>
          <p:cNvSpPr>
            <a:spLocks noChangeShapeType="1"/>
          </p:cNvSpPr>
          <p:nvPr/>
        </p:nvSpPr>
        <p:spPr bwMode="auto">
          <a:xfrm>
            <a:off x="3505200" y="3082875"/>
            <a:ext cx="457200" cy="1524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9" name="Line 27"/>
          <p:cNvSpPr>
            <a:spLocks noChangeShapeType="1"/>
          </p:cNvSpPr>
          <p:nvPr/>
        </p:nvSpPr>
        <p:spPr bwMode="auto">
          <a:xfrm flipH="1">
            <a:off x="3962400" y="4073475"/>
            <a:ext cx="457200" cy="2286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60" name="Line 28"/>
          <p:cNvSpPr>
            <a:spLocks noChangeShapeType="1"/>
          </p:cNvSpPr>
          <p:nvPr/>
        </p:nvSpPr>
        <p:spPr bwMode="auto">
          <a:xfrm flipH="1">
            <a:off x="4953000" y="2625675"/>
            <a:ext cx="381000" cy="3810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61" name="Line 29"/>
          <p:cNvSpPr>
            <a:spLocks noChangeShapeType="1"/>
          </p:cNvSpPr>
          <p:nvPr/>
        </p:nvSpPr>
        <p:spPr bwMode="auto">
          <a:xfrm flipH="1">
            <a:off x="5334000" y="3082875"/>
            <a:ext cx="533400" cy="1524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62" name="Line 30"/>
          <p:cNvSpPr>
            <a:spLocks noChangeShapeType="1"/>
          </p:cNvSpPr>
          <p:nvPr/>
        </p:nvSpPr>
        <p:spPr bwMode="auto">
          <a:xfrm>
            <a:off x="5334000" y="3844875"/>
            <a:ext cx="381000" cy="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63" name="Line 31"/>
          <p:cNvSpPr>
            <a:spLocks noChangeShapeType="1"/>
          </p:cNvSpPr>
          <p:nvPr/>
        </p:nvSpPr>
        <p:spPr bwMode="auto">
          <a:xfrm flipV="1">
            <a:off x="3352800" y="3692475"/>
            <a:ext cx="457200" cy="762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64" name="AutoShape 32"/>
          <p:cNvSpPr>
            <a:spLocks noChangeArrowheads="1"/>
          </p:cNvSpPr>
          <p:nvPr/>
        </p:nvSpPr>
        <p:spPr bwMode="auto">
          <a:xfrm>
            <a:off x="2590800" y="4819600"/>
            <a:ext cx="838200" cy="214313"/>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endParaRPr lang="en-US" altLang="en-US" sz="2400" b="0">
              <a:latin typeface="Gill Sans MT" panose="020B0502020104020203" pitchFamily="34" charset="0"/>
            </a:endParaRPr>
          </a:p>
        </p:txBody>
      </p:sp>
      <p:sp>
        <p:nvSpPr>
          <p:cNvPr id="18465" name="AutoShape 33"/>
          <p:cNvSpPr>
            <a:spLocks noChangeArrowheads="1"/>
          </p:cNvSpPr>
          <p:nvPr/>
        </p:nvSpPr>
        <p:spPr bwMode="auto">
          <a:xfrm>
            <a:off x="4191000" y="4819600"/>
            <a:ext cx="838200" cy="214313"/>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endParaRPr lang="en-US" altLang="en-US" sz="2400" b="0">
              <a:latin typeface="Gill Sans MT" panose="020B0502020104020203" pitchFamily="34" charset="0"/>
            </a:endParaRPr>
          </a:p>
        </p:txBody>
      </p:sp>
      <p:sp>
        <p:nvSpPr>
          <p:cNvPr id="18466" name="AutoShape 34"/>
          <p:cNvSpPr>
            <a:spLocks noChangeArrowheads="1"/>
          </p:cNvSpPr>
          <p:nvPr/>
        </p:nvSpPr>
        <p:spPr bwMode="auto">
          <a:xfrm>
            <a:off x="5867400" y="4819600"/>
            <a:ext cx="838200" cy="214313"/>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endParaRPr lang="en-US" altLang="en-US" sz="2400" b="0">
              <a:latin typeface="Gill Sans MT" panose="020B0502020104020203" pitchFamily="34" charset="0"/>
            </a:endParaRPr>
          </a:p>
        </p:txBody>
      </p:sp>
      <p:sp>
        <p:nvSpPr>
          <p:cNvPr id="18467" name="Text Box 18"/>
          <p:cNvSpPr txBox="1">
            <a:spLocks noChangeArrowheads="1"/>
          </p:cNvSpPr>
          <p:nvPr/>
        </p:nvSpPr>
        <p:spPr bwMode="auto">
          <a:xfrm>
            <a:off x="3886200" y="1280815"/>
            <a:ext cx="1611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4000" dirty="0"/>
              <a:t>Users</a:t>
            </a:r>
          </a:p>
        </p:txBody>
      </p:sp>
      <p:sp>
        <p:nvSpPr>
          <p:cNvPr id="18468" name="Freeform 35"/>
          <p:cNvSpPr>
            <a:spLocks/>
          </p:cNvSpPr>
          <p:nvPr/>
        </p:nvSpPr>
        <p:spPr bwMode="auto">
          <a:xfrm>
            <a:off x="882650" y="1654125"/>
            <a:ext cx="2960688" cy="557213"/>
          </a:xfrm>
          <a:custGeom>
            <a:avLst/>
            <a:gdLst>
              <a:gd name="T0" fmla="*/ 2964780 w 2960177"/>
              <a:gd name="T1" fmla="*/ 0 h 557939"/>
              <a:gd name="T2" fmla="*/ 574329 w 2960177"/>
              <a:gd name="T3" fmla="*/ 107224 h 557939"/>
              <a:gd name="T4" fmla="*/ 0 w 2960177"/>
              <a:gd name="T5" fmla="*/ 551441 h 557939"/>
              <a:gd name="T6" fmla="*/ 0 60000 65536"/>
              <a:gd name="T7" fmla="*/ 0 60000 65536"/>
              <a:gd name="T8" fmla="*/ 0 60000 65536"/>
              <a:gd name="T9" fmla="*/ 0 w 2960177"/>
              <a:gd name="T10" fmla="*/ 0 h 557939"/>
              <a:gd name="T11" fmla="*/ 2960177 w 2960177"/>
              <a:gd name="T12" fmla="*/ 557939 h 557939"/>
            </a:gdLst>
            <a:ahLst/>
            <a:cxnLst>
              <a:cxn ang="T6">
                <a:pos x="T0" y="T1"/>
              </a:cxn>
              <a:cxn ang="T7">
                <a:pos x="T2" y="T3"/>
              </a:cxn>
              <a:cxn ang="T8">
                <a:pos x="T4" y="T5"/>
              </a:cxn>
            </a:cxnLst>
            <a:rect l="T9" t="T10" r="T11" b="T12"/>
            <a:pathLst>
              <a:path w="2960177" h="557939">
                <a:moveTo>
                  <a:pt x="2960177" y="0"/>
                </a:moveTo>
                <a:cubicBezTo>
                  <a:pt x="2013489" y="7749"/>
                  <a:pt x="1066801" y="15498"/>
                  <a:pt x="573438" y="108488"/>
                </a:cubicBezTo>
                <a:cubicBezTo>
                  <a:pt x="80075" y="201478"/>
                  <a:pt x="40037" y="379708"/>
                  <a:pt x="0" y="557939"/>
                </a:cubicBezTo>
              </a:path>
            </a:pathLst>
          </a:custGeom>
          <a:noFill/>
          <a:ln w="63500" cap="flat" cmpd="sng" algn="ctr">
            <a:solidFill>
              <a:srgbClr val="CC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9" name="Freeform 36"/>
          <p:cNvSpPr>
            <a:spLocks/>
          </p:cNvSpPr>
          <p:nvPr/>
        </p:nvSpPr>
        <p:spPr bwMode="auto">
          <a:xfrm flipH="1">
            <a:off x="5486400" y="1619200"/>
            <a:ext cx="2960688" cy="557213"/>
          </a:xfrm>
          <a:custGeom>
            <a:avLst/>
            <a:gdLst>
              <a:gd name="T0" fmla="*/ 2964780 w 2960177"/>
              <a:gd name="T1" fmla="*/ 0 h 557939"/>
              <a:gd name="T2" fmla="*/ 574329 w 2960177"/>
              <a:gd name="T3" fmla="*/ 107224 h 557939"/>
              <a:gd name="T4" fmla="*/ 0 w 2960177"/>
              <a:gd name="T5" fmla="*/ 551441 h 557939"/>
              <a:gd name="T6" fmla="*/ 0 60000 65536"/>
              <a:gd name="T7" fmla="*/ 0 60000 65536"/>
              <a:gd name="T8" fmla="*/ 0 60000 65536"/>
              <a:gd name="T9" fmla="*/ 0 w 2960177"/>
              <a:gd name="T10" fmla="*/ 0 h 557939"/>
              <a:gd name="T11" fmla="*/ 2960177 w 2960177"/>
              <a:gd name="T12" fmla="*/ 557939 h 557939"/>
            </a:gdLst>
            <a:ahLst/>
            <a:cxnLst>
              <a:cxn ang="T6">
                <a:pos x="T0" y="T1"/>
              </a:cxn>
              <a:cxn ang="T7">
                <a:pos x="T2" y="T3"/>
              </a:cxn>
              <a:cxn ang="T8">
                <a:pos x="T4" y="T5"/>
              </a:cxn>
            </a:cxnLst>
            <a:rect l="T9" t="T10" r="T11" b="T12"/>
            <a:pathLst>
              <a:path w="2960177" h="557939">
                <a:moveTo>
                  <a:pt x="2960177" y="0"/>
                </a:moveTo>
                <a:cubicBezTo>
                  <a:pt x="2013489" y="7749"/>
                  <a:pt x="1066801" y="15498"/>
                  <a:pt x="573438" y="108488"/>
                </a:cubicBezTo>
                <a:cubicBezTo>
                  <a:pt x="80075" y="201478"/>
                  <a:pt x="40037" y="379708"/>
                  <a:pt x="0" y="557939"/>
                </a:cubicBezTo>
              </a:path>
            </a:pathLst>
          </a:custGeom>
          <a:noFill/>
          <a:ln w="63500" cap="flat" cmpd="sng" algn="ctr">
            <a:solidFill>
              <a:srgbClr val="CC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8470" name="Straight Arrow Connector 38"/>
          <p:cNvCxnSpPr>
            <a:cxnSpLocks noChangeShapeType="1"/>
          </p:cNvCxnSpPr>
          <p:nvPr/>
        </p:nvCxnSpPr>
        <p:spPr bwMode="auto">
          <a:xfrm rot="5400000">
            <a:off x="4218782" y="2429618"/>
            <a:ext cx="869950" cy="11113"/>
          </a:xfrm>
          <a:prstGeom prst="straightConnector1">
            <a:avLst/>
          </a:prstGeom>
          <a:noFill/>
          <a:ln w="63500" algn="ctr">
            <a:solidFill>
              <a:srgbClr val="CC0000"/>
            </a:solidFill>
            <a:round/>
            <a:headEnd type="arrow" w="med" len="med"/>
            <a:tailEnd type="arrow" w="med" len="med"/>
          </a:ln>
          <a:extLst>
            <a:ext uri="{909E8E84-426E-40DD-AFC4-6F175D3DCCD1}">
              <a14:hiddenFill xmlns:a14="http://schemas.microsoft.com/office/drawing/2010/main">
                <a:noFill/>
              </a14:hiddenFill>
            </a:ext>
          </a:extLst>
        </p:spPr>
      </p:cxnSp>
      <p:sp>
        <p:nvSpPr>
          <p:cNvPr id="18471" name="Rectangle 10"/>
          <p:cNvSpPr>
            <a:spLocks noChangeArrowheads="1"/>
          </p:cNvSpPr>
          <p:nvPr/>
        </p:nvSpPr>
        <p:spPr bwMode="auto">
          <a:xfrm>
            <a:off x="3733800" y="6419800"/>
            <a:ext cx="19812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r>
              <a:rPr lang="en-US" altLang="en-US" sz="2000">
                <a:latin typeface="Gill Sans MT" panose="020B0502020104020203" pitchFamily="34" charset="0"/>
              </a:rPr>
              <a:t>Text Acquisition </a:t>
            </a:r>
          </a:p>
        </p:txBody>
      </p:sp>
      <p:sp>
        <p:nvSpPr>
          <p:cNvPr id="18472" name="AutoShape 5"/>
          <p:cNvSpPr>
            <a:spLocks noChangeArrowheads="1"/>
          </p:cNvSpPr>
          <p:nvPr/>
        </p:nvSpPr>
        <p:spPr bwMode="auto">
          <a:xfrm>
            <a:off x="4267200" y="6267400"/>
            <a:ext cx="838200" cy="214313"/>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endParaRPr lang="en-US" altLang="en-US" sz="2400" b="0">
              <a:latin typeface="Gill Sans MT" panose="020B0502020104020203" pitchFamily="34" charset="0"/>
            </a:endParaRPr>
          </a:p>
        </p:txBody>
      </p:sp>
      <p:sp>
        <p:nvSpPr>
          <p:cNvPr id="42" name="TextBox 40"/>
          <p:cNvSpPr txBox="1">
            <a:spLocks noChangeArrowheads="1"/>
          </p:cNvSpPr>
          <p:nvPr/>
        </p:nvSpPr>
        <p:spPr bwMode="auto">
          <a:xfrm>
            <a:off x="0" y="6505575"/>
            <a:ext cx="3492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400" dirty="0"/>
              <a:t>*本页借用了</a:t>
            </a:r>
            <a:r>
              <a:rPr lang="en-US" altLang="zh-CN" sz="1400" dirty="0" err="1"/>
              <a:t>Chengxiang</a:t>
            </a:r>
            <a:r>
              <a:rPr lang="en-US" altLang="zh-CN" sz="1400" dirty="0"/>
              <a:t> </a:t>
            </a:r>
            <a:r>
              <a:rPr lang="en-US" altLang="zh-CN" sz="1400" dirty="0" err="1"/>
              <a:t>Zhai</a:t>
            </a:r>
            <a:r>
              <a:rPr lang="zh-CN" altLang="en-US" sz="1400" dirty="0"/>
              <a:t>的课件</a:t>
            </a:r>
          </a:p>
        </p:txBody>
      </p:sp>
    </p:spTree>
    <p:extLst>
      <p:ext uri="{BB962C8B-B14F-4D97-AF65-F5344CB8AC3E}">
        <p14:creationId xmlns:p14="http://schemas.microsoft.com/office/powerpoint/2010/main" val="723670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zh-CN" altLang="en-US" dirty="0">
                <a:latin typeface="Arial" charset="0"/>
                <a:cs typeface="Arial" charset="0"/>
              </a:rPr>
              <a:t>如何进行信息检索？</a:t>
            </a:r>
            <a:endParaRPr lang="en-US" altLang="en-US" dirty="0">
              <a:latin typeface="Arial" charset="0"/>
              <a:cs typeface="Arial" charset="0"/>
            </a:endParaRPr>
          </a:p>
        </p:txBody>
      </p:sp>
      <p:sp>
        <p:nvSpPr>
          <p:cNvPr id="17413" name="Rectangle 14"/>
          <p:cNvSpPr>
            <a:spLocks noChangeArrowheads="1"/>
          </p:cNvSpPr>
          <p:nvPr/>
        </p:nvSpPr>
        <p:spPr bwMode="auto">
          <a:xfrm>
            <a:off x="7920592" y="3057979"/>
            <a:ext cx="114720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sz="3600" b="1" dirty="0">
                <a:latin typeface="+mn-lt"/>
              </a:rPr>
              <a:t>User</a:t>
            </a:r>
            <a:endParaRPr lang="en-US" altLang="en-US" sz="3600" b="1" dirty="0">
              <a:solidFill>
                <a:srgbClr val="0000FF"/>
              </a:solidFill>
              <a:latin typeface="+mn-lt"/>
            </a:endParaRPr>
          </a:p>
        </p:txBody>
      </p:sp>
      <p:sp>
        <p:nvSpPr>
          <p:cNvPr id="17416" name="Rectangle 17"/>
          <p:cNvSpPr>
            <a:spLocks noChangeArrowheads="1"/>
          </p:cNvSpPr>
          <p:nvPr/>
        </p:nvSpPr>
        <p:spPr bwMode="auto">
          <a:xfrm>
            <a:off x="7315200" y="2448379"/>
            <a:ext cx="1119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sz="2800" b="1" dirty="0">
                <a:latin typeface="+mn-lt"/>
              </a:rPr>
              <a:t>query</a:t>
            </a:r>
            <a:endParaRPr lang="en-US" altLang="en-US" sz="2800" b="1" dirty="0">
              <a:solidFill>
                <a:srgbClr val="CC0000"/>
              </a:solidFill>
              <a:latin typeface="+mn-lt"/>
            </a:endParaRPr>
          </a:p>
        </p:txBody>
      </p:sp>
      <p:grpSp>
        <p:nvGrpSpPr>
          <p:cNvPr id="7" name="Group 6"/>
          <p:cNvGrpSpPr/>
          <p:nvPr/>
        </p:nvGrpSpPr>
        <p:grpSpPr>
          <a:xfrm>
            <a:off x="228601" y="2276872"/>
            <a:ext cx="1356614" cy="1355449"/>
            <a:chOff x="228600" y="1770311"/>
            <a:chExt cx="1859805" cy="1735697"/>
          </a:xfrm>
        </p:grpSpPr>
        <p:grpSp>
          <p:nvGrpSpPr>
            <p:cNvPr id="17411" name="Group 3"/>
            <p:cNvGrpSpPr>
              <a:grpSpLocks/>
            </p:cNvGrpSpPr>
            <p:nvPr/>
          </p:nvGrpSpPr>
          <p:grpSpPr bwMode="auto">
            <a:xfrm>
              <a:off x="457200" y="1770311"/>
              <a:ext cx="1371600" cy="1219200"/>
              <a:chOff x="384" y="1824"/>
              <a:chExt cx="1440" cy="1200"/>
            </a:xfrm>
          </p:grpSpPr>
          <p:sp>
            <p:nvSpPr>
              <p:cNvPr id="17448" name="AutoShape 4"/>
              <p:cNvSpPr>
                <a:spLocks noChangeArrowheads="1"/>
              </p:cNvSpPr>
              <p:nvPr/>
            </p:nvSpPr>
            <p:spPr bwMode="auto">
              <a:xfrm>
                <a:off x="384" y="1824"/>
                <a:ext cx="1440" cy="1200"/>
              </a:xfrm>
              <a:prstGeom prst="can">
                <a:avLst>
                  <a:gd name="adj" fmla="val 25000"/>
                </a:avLst>
              </a:prstGeom>
              <a:noFill/>
              <a:ln w="25400">
                <a:solidFill>
                  <a:srgbClr val="0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49" name="AutoShape 5"/>
              <p:cNvSpPr>
                <a:spLocks noChangeArrowheads="1"/>
              </p:cNvSpPr>
              <p:nvPr/>
            </p:nvSpPr>
            <p:spPr bwMode="auto">
              <a:xfrm>
                <a:off x="480" y="2208"/>
                <a:ext cx="288" cy="384"/>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50" name="AutoShape 6"/>
              <p:cNvSpPr>
                <a:spLocks noChangeArrowheads="1"/>
              </p:cNvSpPr>
              <p:nvPr/>
            </p:nvSpPr>
            <p:spPr bwMode="auto">
              <a:xfrm>
                <a:off x="576" y="2304"/>
                <a:ext cx="288" cy="384"/>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51" name="AutoShape 7"/>
              <p:cNvSpPr>
                <a:spLocks noChangeArrowheads="1"/>
              </p:cNvSpPr>
              <p:nvPr/>
            </p:nvSpPr>
            <p:spPr bwMode="auto">
              <a:xfrm>
                <a:off x="672" y="2400"/>
                <a:ext cx="288" cy="384"/>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52" name="AutoShape 8"/>
              <p:cNvSpPr>
                <a:spLocks noChangeArrowheads="1"/>
              </p:cNvSpPr>
              <p:nvPr/>
            </p:nvSpPr>
            <p:spPr bwMode="auto">
              <a:xfrm>
                <a:off x="768" y="2496"/>
                <a:ext cx="288" cy="384"/>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53" name="AutoShape 9"/>
              <p:cNvSpPr>
                <a:spLocks noChangeArrowheads="1"/>
              </p:cNvSpPr>
              <p:nvPr/>
            </p:nvSpPr>
            <p:spPr bwMode="auto">
              <a:xfrm>
                <a:off x="1104" y="2256"/>
                <a:ext cx="240" cy="384"/>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54" name="AutoShape 10"/>
              <p:cNvSpPr>
                <a:spLocks noChangeArrowheads="1"/>
              </p:cNvSpPr>
              <p:nvPr/>
            </p:nvSpPr>
            <p:spPr bwMode="auto">
              <a:xfrm>
                <a:off x="1200" y="2352"/>
                <a:ext cx="240" cy="384"/>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55" name="AutoShape 11"/>
              <p:cNvSpPr>
                <a:spLocks noChangeArrowheads="1"/>
              </p:cNvSpPr>
              <p:nvPr/>
            </p:nvSpPr>
            <p:spPr bwMode="auto">
              <a:xfrm>
                <a:off x="1296" y="2448"/>
                <a:ext cx="240" cy="384"/>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56" name="AutoShape 12"/>
              <p:cNvSpPr>
                <a:spLocks noChangeArrowheads="1"/>
              </p:cNvSpPr>
              <p:nvPr/>
            </p:nvSpPr>
            <p:spPr bwMode="auto">
              <a:xfrm>
                <a:off x="1392" y="2544"/>
                <a:ext cx="240" cy="384"/>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grpSp>
        <p:sp>
          <p:nvSpPr>
            <p:cNvPr id="17422" name="Rectangle 23"/>
            <p:cNvSpPr>
              <a:spLocks noChangeArrowheads="1"/>
            </p:cNvSpPr>
            <p:nvPr/>
          </p:nvSpPr>
          <p:spPr bwMode="auto">
            <a:xfrm>
              <a:off x="228600" y="2982788"/>
              <a:ext cx="18598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sz="2800" b="1" dirty="0">
                  <a:latin typeface="+mn-lt"/>
                </a:rPr>
                <a:t>Repository</a:t>
              </a:r>
            </a:p>
          </p:txBody>
        </p:sp>
      </p:grpSp>
      <p:grpSp>
        <p:nvGrpSpPr>
          <p:cNvPr id="13" name="Group 12"/>
          <p:cNvGrpSpPr/>
          <p:nvPr/>
        </p:nvGrpSpPr>
        <p:grpSpPr>
          <a:xfrm>
            <a:off x="5132832" y="3584429"/>
            <a:ext cx="3677793" cy="583908"/>
            <a:chOff x="5132832" y="3294311"/>
            <a:chExt cx="3677793" cy="747713"/>
          </a:xfrm>
        </p:grpSpPr>
        <p:sp>
          <p:nvSpPr>
            <p:cNvPr id="17417" name="Line 18"/>
            <p:cNvSpPr>
              <a:spLocks noChangeShapeType="1"/>
            </p:cNvSpPr>
            <p:nvPr/>
          </p:nvSpPr>
          <p:spPr bwMode="auto">
            <a:xfrm>
              <a:off x="5132832" y="3686233"/>
              <a:ext cx="1828800" cy="0"/>
            </a:xfrm>
            <a:prstGeom prst="line">
              <a:avLst/>
            </a:prstGeom>
            <a:noFill/>
            <a:ln w="76200">
              <a:solidFill>
                <a:srgbClr val="008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8" name="AutoShape 19"/>
            <p:cNvSpPr>
              <a:spLocks noChangeArrowheads="1"/>
            </p:cNvSpPr>
            <p:nvPr/>
          </p:nvSpPr>
          <p:spPr bwMode="auto">
            <a:xfrm>
              <a:off x="7100888" y="3294311"/>
              <a:ext cx="347662" cy="501650"/>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19" name="AutoShape 20"/>
            <p:cNvSpPr>
              <a:spLocks noChangeArrowheads="1"/>
            </p:cNvSpPr>
            <p:nvPr/>
          </p:nvSpPr>
          <p:spPr bwMode="auto">
            <a:xfrm>
              <a:off x="7170738" y="3405436"/>
              <a:ext cx="347662" cy="501650"/>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20" name="AutoShape 21"/>
            <p:cNvSpPr>
              <a:spLocks noChangeArrowheads="1"/>
            </p:cNvSpPr>
            <p:nvPr/>
          </p:nvSpPr>
          <p:spPr bwMode="auto">
            <a:xfrm>
              <a:off x="7240588" y="3516561"/>
              <a:ext cx="347662" cy="501650"/>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23" name="Rectangle 24"/>
            <p:cNvSpPr>
              <a:spLocks noChangeArrowheads="1"/>
            </p:cNvSpPr>
            <p:nvPr/>
          </p:nvSpPr>
          <p:spPr bwMode="auto">
            <a:xfrm>
              <a:off x="7620000" y="3522911"/>
              <a:ext cx="1190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sz="2800" b="1">
                  <a:latin typeface="+mn-lt"/>
                </a:rPr>
                <a:t>results</a:t>
              </a:r>
            </a:p>
          </p:txBody>
        </p:sp>
      </p:grpSp>
      <p:grpSp>
        <p:nvGrpSpPr>
          <p:cNvPr id="11" name="Group 10"/>
          <p:cNvGrpSpPr/>
          <p:nvPr/>
        </p:nvGrpSpPr>
        <p:grpSpPr>
          <a:xfrm>
            <a:off x="4608513" y="2597145"/>
            <a:ext cx="2630487" cy="742024"/>
            <a:chOff x="4608513" y="2032249"/>
            <a:chExt cx="2630487" cy="950187"/>
          </a:xfrm>
        </p:grpSpPr>
        <p:sp>
          <p:nvSpPr>
            <p:cNvPr id="17415" name="Line 16"/>
            <p:cNvSpPr>
              <a:spLocks noChangeShapeType="1"/>
            </p:cNvSpPr>
            <p:nvPr/>
          </p:nvSpPr>
          <p:spPr bwMode="auto">
            <a:xfrm flipH="1">
              <a:off x="6096000" y="2379911"/>
              <a:ext cx="1143000" cy="0"/>
            </a:xfrm>
            <a:prstGeom prst="line">
              <a:avLst/>
            </a:prstGeom>
            <a:noFill/>
            <a:ln w="76200">
              <a:solidFill>
                <a:srgbClr val="008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9" name="Group 8"/>
            <p:cNvGrpSpPr/>
            <p:nvPr/>
          </p:nvGrpSpPr>
          <p:grpSpPr>
            <a:xfrm>
              <a:off x="4608513" y="2032249"/>
              <a:ext cx="1447800" cy="950187"/>
              <a:chOff x="4608513" y="2032249"/>
              <a:chExt cx="1447800" cy="950187"/>
            </a:xfrm>
          </p:grpSpPr>
          <p:sp>
            <p:nvSpPr>
              <p:cNvPr id="17424" name="Oval 25"/>
              <p:cNvSpPr>
                <a:spLocks noChangeArrowheads="1"/>
              </p:cNvSpPr>
              <p:nvPr/>
            </p:nvSpPr>
            <p:spPr bwMode="auto">
              <a:xfrm>
                <a:off x="4608513" y="2032249"/>
                <a:ext cx="1447800" cy="838200"/>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25" name="Text Box 26"/>
              <p:cNvSpPr txBox="1">
                <a:spLocks noChangeArrowheads="1"/>
              </p:cNvSpPr>
              <p:nvPr/>
            </p:nvSpPr>
            <p:spPr bwMode="auto">
              <a:xfrm>
                <a:off x="4952046" y="2075964"/>
                <a:ext cx="843051" cy="9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algn="ctr" eaLnBrk="1" hangingPunct="1"/>
                <a:r>
                  <a:rPr lang="en-US" altLang="en-US" sz="2000" b="1" dirty="0">
                    <a:latin typeface="+mn-lt"/>
                  </a:rPr>
                  <a:t>Query</a:t>
                </a:r>
              </a:p>
              <a:p>
                <a:pPr algn="ctr" eaLnBrk="1" hangingPunct="1"/>
                <a:r>
                  <a:rPr lang="en-US" altLang="en-US" sz="2000" b="1" dirty="0">
                    <a:latin typeface="+mn-lt"/>
                  </a:rPr>
                  <a:t>Rep</a:t>
                </a:r>
              </a:p>
            </p:txBody>
          </p:sp>
        </p:grpSp>
      </p:grpSp>
      <p:grpSp>
        <p:nvGrpSpPr>
          <p:cNvPr id="10" name="Group 9"/>
          <p:cNvGrpSpPr/>
          <p:nvPr/>
        </p:nvGrpSpPr>
        <p:grpSpPr>
          <a:xfrm>
            <a:off x="1905000" y="2625657"/>
            <a:ext cx="2133600" cy="707886"/>
            <a:chOff x="1905000" y="2068761"/>
            <a:chExt cx="2133600" cy="906472"/>
          </a:xfrm>
        </p:grpSpPr>
        <p:sp>
          <p:nvSpPr>
            <p:cNvPr id="17414" name="AutoShape 15"/>
            <p:cNvSpPr>
              <a:spLocks noChangeArrowheads="1"/>
            </p:cNvSpPr>
            <p:nvPr/>
          </p:nvSpPr>
          <p:spPr bwMode="auto">
            <a:xfrm>
              <a:off x="1905000" y="2379911"/>
              <a:ext cx="609600" cy="257175"/>
            </a:xfrm>
            <a:prstGeom prst="leftRightArrow">
              <a:avLst>
                <a:gd name="adj1" fmla="val 50000"/>
                <a:gd name="adj2" fmla="val 47407"/>
              </a:avLst>
            </a:prstGeom>
            <a:solidFill>
              <a:srgbClr val="008080"/>
            </a:solidFill>
            <a:ln w="9525">
              <a:solidFill>
                <a:srgbClr val="008080"/>
              </a:solidFill>
              <a:miter lim="800000"/>
              <a:headEnd/>
              <a:tailEnd/>
            </a:ln>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grpSp>
          <p:nvGrpSpPr>
            <p:cNvPr id="8" name="Group 7"/>
            <p:cNvGrpSpPr/>
            <p:nvPr/>
          </p:nvGrpSpPr>
          <p:grpSpPr>
            <a:xfrm>
              <a:off x="2590800" y="2068761"/>
              <a:ext cx="1447800" cy="906472"/>
              <a:chOff x="2590800" y="2068761"/>
              <a:chExt cx="1447800" cy="906472"/>
            </a:xfrm>
          </p:grpSpPr>
          <p:sp>
            <p:nvSpPr>
              <p:cNvPr id="17426" name="Oval 27"/>
              <p:cNvSpPr>
                <a:spLocks noChangeArrowheads="1"/>
              </p:cNvSpPr>
              <p:nvPr/>
            </p:nvSpPr>
            <p:spPr bwMode="auto">
              <a:xfrm>
                <a:off x="2590800" y="2068761"/>
                <a:ext cx="1447800" cy="838200"/>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27" name="Text Box 28"/>
              <p:cNvSpPr txBox="1">
                <a:spLocks noChangeArrowheads="1"/>
              </p:cNvSpPr>
              <p:nvPr/>
            </p:nvSpPr>
            <p:spPr bwMode="auto">
              <a:xfrm>
                <a:off x="2933700" y="2068761"/>
                <a:ext cx="592855" cy="9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sz="2000" b="1" dirty="0">
                    <a:latin typeface="+mn-lt"/>
                  </a:rPr>
                  <a:t>Doc</a:t>
                </a:r>
              </a:p>
              <a:p>
                <a:pPr eaLnBrk="1" hangingPunct="1"/>
                <a:r>
                  <a:rPr lang="en-US" altLang="en-US" sz="2000" b="1" dirty="0">
                    <a:latin typeface="+mn-lt"/>
                  </a:rPr>
                  <a:t>Rep</a:t>
                </a:r>
              </a:p>
            </p:txBody>
          </p:sp>
        </p:grpSp>
      </p:grpSp>
      <p:grpSp>
        <p:nvGrpSpPr>
          <p:cNvPr id="12" name="Group 11"/>
          <p:cNvGrpSpPr/>
          <p:nvPr/>
        </p:nvGrpSpPr>
        <p:grpSpPr>
          <a:xfrm>
            <a:off x="3581400" y="3156428"/>
            <a:ext cx="1524000" cy="1102396"/>
            <a:chOff x="3581400" y="2720856"/>
            <a:chExt cx="1524000" cy="1411655"/>
          </a:xfrm>
        </p:grpSpPr>
        <p:sp>
          <p:nvSpPr>
            <p:cNvPr id="17428" name="Rectangle 29"/>
            <p:cNvSpPr>
              <a:spLocks noChangeArrowheads="1"/>
            </p:cNvSpPr>
            <p:nvPr/>
          </p:nvSpPr>
          <p:spPr bwMode="auto">
            <a:xfrm>
              <a:off x="3581400" y="3218111"/>
              <a:ext cx="1524000" cy="914400"/>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algn="ctr" eaLnBrk="1" hangingPunct="1"/>
              <a:r>
                <a:rPr lang="en-US" altLang="en-US" b="1" dirty="0">
                  <a:latin typeface="+mn-lt"/>
                </a:rPr>
                <a:t>Ranking</a:t>
              </a:r>
            </a:p>
          </p:txBody>
        </p:sp>
        <p:sp>
          <p:nvSpPr>
            <p:cNvPr id="17430" name="Line 31"/>
            <p:cNvSpPr>
              <a:spLocks noChangeShapeType="1"/>
            </p:cNvSpPr>
            <p:nvPr/>
          </p:nvSpPr>
          <p:spPr bwMode="auto">
            <a:xfrm rot="18421743" flipH="1">
              <a:off x="4429470" y="2964817"/>
              <a:ext cx="535438" cy="49390"/>
            </a:xfrm>
            <a:prstGeom prst="line">
              <a:avLst/>
            </a:prstGeom>
            <a:noFill/>
            <a:ln w="76200">
              <a:solidFill>
                <a:srgbClr val="008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31" name="Line 32"/>
            <p:cNvSpPr>
              <a:spLocks noChangeShapeType="1"/>
            </p:cNvSpPr>
            <p:nvPr/>
          </p:nvSpPr>
          <p:spPr bwMode="auto">
            <a:xfrm rot="3178257">
              <a:off x="3731753" y="2966058"/>
              <a:ext cx="537312" cy="46907"/>
            </a:xfrm>
            <a:prstGeom prst="line">
              <a:avLst/>
            </a:prstGeom>
            <a:noFill/>
            <a:ln w="76200">
              <a:solidFill>
                <a:srgbClr val="008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4" name="Group 13"/>
          <p:cNvGrpSpPr/>
          <p:nvPr/>
        </p:nvGrpSpPr>
        <p:grpSpPr>
          <a:xfrm>
            <a:off x="3581400" y="4570859"/>
            <a:ext cx="4800600" cy="476052"/>
            <a:chOff x="3581400" y="4437311"/>
            <a:chExt cx="4800600" cy="609600"/>
          </a:xfrm>
        </p:grpSpPr>
        <p:sp>
          <p:nvSpPr>
            <p:cNvPr id="17421" name="Text Box 22"/>
            <p:cNvSpPr txBox="1">
              <a:spLocks noChangeArrowheads="1"/>
            </p:cNvSpPr>
            <p:nvPr/>
          </p:nvSpPr>
          <p:spPr bwMode="auto">
            <a:xfrm>
              <a:off x="6824662" y="4513511"/>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b="1" dirty="0">
                  <a:latin typeface="+mn-lt"/>
                </a:rPr>
                <a:t>judgments</a:t>
              </a:r>
              <a:endParaRPr lang="en-US" altLang="en-US" b="1" dirty="0">
                <a:solidFill>
                  <a:srgbClr val="CC0000"/>
                </a:solidFill>
                <a:latin typeface="+mn-lt"/>
              </a:endParaRPr>
            </a:p>
          </p:txBody>
        </p:sp>
        <p:sp>
          <p:nvSpPr>
            <p:cNvPr id="17429" name="Rectangle 30"/>
            <p:cNvSpPr>
              <a:spLocks noChangeArrowheads="1"/>
            </p:cNvSpPr>
            <p:nvPr/>
          </p:nvSpPr>
          <p:spPr bwMode="auto">
            <a:xfrm>
              <a:off x="3581400" y="4437311"/>
              <a:ext cx="1524000" cy="609600"/>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algn="ctr" eaLnBrk="1" hangingPunct="1"/>
              <a:r>
                <a:rPr lang="en-US" altLang="en-US" b="1" dirty="0">
                  <a:latin typeface="+mn-lt"/>
                </a:rPr>
                <a:t>Evaluation</a:t>
              </a:r>
            </a:p>
          </p:txBody>
        </p:sp>
        <p:sp>
          <p:nvSpPr>
            <p:cNvPr id="17432" name="Line 33"/>
            <p:cNvSpPr>
              <a:spLocks noChangeShapeType="1"/>
            </p:cNvSpPr>
            <p:nvPr/>
          </p:nvSpPr>
          <p:spPr bwMode="auto">
            <a:xfrm flipH="1">
              <a:off x="5181600" y="4742111"/>
              <a:ext cx="1600200" cy="0"/>
            </a:xfrm>
            <a:prstGeom prst="line">
              <a:avLst/>
            </a:prstGeom>
            <a:noFill/>
            <a:ln w="76200">
              <a:solidFill>
                <a:srgbClr val="00808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 name="Group 14"/>
          <p:cNvGrpSpPr/>
          <p:nvPr/>
        </p:nvGrpSpPr>
        <p:grpSpPr>
          <a:xfrm>
            <a:off x="2781300" y="3194943"/>
            <a:ext cx="3086100" cy="1547168"/>
            <a:chOff x="2781300" y="2760911"/>
            <a:chExt cx="3086100" cy="1981200"/>
          </a:xfrm>
        </p:grpSpPr>
        <p:sp>
          <p:nvSpPr>
            <p:cNvPr id="17433" name="Freeform 34"/>
            <p:cNvSpPr>
              <a:spLocks/>
            </p:cNvSpPr>
            <p:nvPr/>
          </p:nvSpPr>
          <p:spPr bwMode="auto">
            <a:xfrm>
              <a:off x="2781300" y="2790315"/>
              <a:ext cx="800100" cy="1951796"/>
            </a:xfrm>
            <a:custGeom>
              <a:avLst/>
              <a:gdLst>
                <a:gd name="T0" fmla="*/ 2147483647 w 504"/>
                <a:gd name="T1" fmla="*/ 2147483647 h 1296"/>
                <a:gd name="T2" fmla="*/ 2147483647 w 504"/>
                <a:gd name="T3" fmla="*/ 2147483647 h 1296"/>
                <a:gd name="T4" fmla="*/ 2147483647 w 504"/>
                <a:gd name="T5" fmla="*/ 0 h 1296"/>
                <a:gd name="T6" fmla="*/ 0 60000 65536"/>
                <a:gd name="T7" fmla="*/ 0 60000 65536"/>
                <a:gd name="T8" fmla="*/ 0 60000 65536"/>
                <a:gd name="T9" fmla="*/ 0 w 504"/>
                <a:gd name="T10" fmla="*/ 0 h 1296"/>
                <a:gd name="T11" fmla="*/ 504 w 504"/>
                <a:gd name="T12" fmla="*/ 1296 h 1296"/>
              </a:gdLst>
              <a:ahLst/>
              <a:cxnLst>
                <a:cxn ang="T6">
                  <a:pos x="T0" y="T1"/>
                </a:cxn>
                <a:cxn ang="T7">
                  <a:pos x="T2" y="T3"/>
                </a:cxn>
                <a:cxn ang="T8">
                  <a:pos x="T4" y="T5"/>
                </a:cxn>
              </a:cxnLst>
              <a:rect l="T9" t="T10" r="T11" b="T12"/>
              <a:pathLst>
                <a:path w="504" h="1296">
                  <a:moveTo>
                    <a:pt x="504" y="1296"/>
                  </a:moveTo>
                  <a:cubicBezTo>
                    <a:pt x="324" y="1212"/>
                    <a:pt x="144" y="1128"/>
                    <a:pt x="72" y="912"/>
                  </a:cubicBezTo>
                  <a:cubicBezTo>
                    <a:pt x="0" y="696"/>
                    <a:pt x="36" y="348"/>
                    <a:pt x="72"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34" name="Freeform 35"/>
            <p:cNvSpPr>
              <a:spLocks/>
            </p:cNvSpPr>
            <p:nvPr/>
          </p:nvSpPr>
          <p:spPr bwMode="auto">
            <a:xfrm flipH="1">
              <a:off x="5105400" y="2760911"/>
              <a:ext cx="762000" cy="1905000"/>
            </a:xfrm>
            <a:custGeom>
              <a:avLst/>
              <a:gdLst>
                <a:gd name="T0" fmla="*/ 2147483647 w 504"/>
                <a:gd name="T1" fmla="*/ 2147483647 h 1296"/>
                <a:gd name="T2" fmla="*/ 2147483647 w 504"/>
                <a:gd name="T3" fmla="*/ 2147483647 h 1296"/>
                <a:gd name="T4" fmla="*/ 2147483647 w 504"/>
                <a:gd name="T5" fmla="*/ 0 h 1296"/>
                <a:gd name="T6" fmla="*/ 0 60000 65536"/>
                <a:gd name="T7" fmla="*/ 0 60000 65536"/>
                <a:gd name="T8" fmla="*/ 0 60000 65536"/>
                <a:gd name="T9" fmla="*/ 0 w 504"/>
                <a:gd name="T10" fmla="*/ 0 h 1296"/>
                <a:gd name="T11" fmla="*/ 504 w 504"/>
                <a:gd name="T12" fmla="*/ 1296 h 1296"/>
              </a:gdLst>
              <a:ahLst/>
              <a:cxnLst>
                <a:cxn ang="T6">
                  <a:pos x="T0" y="T1"/>
                </a:cxn>
                <a:cxn ang="T7">
                  <a:pos x="T2" y="T3"/>
                </a:cxn>
                <a:cxn ang="T8">
                  <a:pos x="T4" y="T5"/>
                </a:cxn>
              </a:cxnLst>
              <a:rect l="T9" t="T10" r="T11" b="T12"/>
              <a:pathLst>
                <a:path w="504" h="1296">
                  <a:moveTo>
                    <a:pt x="504" y="1296"/>
                  </a:moveTo>
                  <a:cubicBezTo>
                    <a:pt x="324" y="1212"/>
                    <a:pt x="144" y="1128"/>
                    <a:pt x="72" y="912"/>
                  </a:cubicBezTo>
                  <a:cubicBezTo>
                    <a:pt x="0" y="696"/>
                    <a:pt x="36" y="348"/>
                    <a:pt x="72"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35" name="Line 36"/>
            <p:cNvSpPr>
              <a:spLocks noChangeShapeType="1"/>
            </p:cNvSpPr>
            <p:nvPr/>
          </p:nvSpPr>
          <p:spPr bwMode="auto">
            <a:xfrm flipV="1">
              <a:off x="4343400" y="4132511"/>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6" name="Group 15"/>
          <p:cNvGrpSpPr/>
          <p:nvPr/>
        </p:nvGrpSpPr>
        <p:grpSpPr>
          <a:xfrm>
            <a:off x="2362200" y="2290099"/>
            <a:ext cx="4114800" cy="1130623"/>
            <a:chOff x="2362200" y="1599655"/>
            <a:chExt cx="4114800" cy="1447800"/>
          </a:xfrm>
        </p:grpSpPr>
        <p:sp>
          <p:nvSpPr>
            <p:cNvPr id="17412" name="Rectangle 13"/>
            <p:cNvSpPr>
              <a:spLocks noChangeArrowheads="1"/>
            </p:cNvSpPr>
            <p:nvPr/>
          </p:nvSpPr>
          <p:spPr bwMode="auto">
            <a:xfrm>
              <a:off x="2362200" y="1599655"/>
              <a:ext cx="4114800" cy="1447800"/>
            </a:xfrm>
            <a:prstGeom prst="rect">
              <a:avLst/>
            </a:prstGeom>
            <a:noFill/>
            <a:ln w="19050">
              <a:solidFill>
                <a:srgbClr val="0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endParaRPr lang="en-US" altLang="en-US">
                <a:latin typeface="+mn-lt"/>
              </a:endParaRPr>
            </a:p>
          </p:txBody>
        </p:sp>
        <p:sp>
          <p:nvSpPr>
            <p:cNvPr id="17436" name="Rectangle 37"/>
            <p:cNvSpPr>
              <a:spLocks noChangeArrowheads="1"/>
            </p:cNvSpPr>
            <p:nvPr/>
          </p:nvSpPr>
          <p:spPr bwMode="auto">
            <a:xfrm>
              <a:off x="2957196" y="1603486"/>
              <a:ext cx="29835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b="1" dirty="0">
                  <a:solidFill>
                    <a:srgbClr val="CC0000"/>
                  </a:solidFill>
                  <a:latin typeface="+mn-lt"/>
                </a:rPr>
                <a:t>PARSING &amp; INDEXING</a:t>
              </a:r>
            </a:p>
          </p:txBody>
        </p:sp>
      </p:grpSp>
      <p:sp>
        <p:nvSpPr>
          <p:cNvPr id="17437" name="Rectangle 38"/>
          <p:cNvSpPr>
            <a:spLocks noChangeArrowheads="1"/>
          </p:cNvSpPr>
          <p:nvPr/>
        </p:nvSpPr>
        <p:spPr bwMode="auto">
          <a:xfrm>
            <a:off x="5437109" y="3348889"/>
            <a:ext cx="11917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b="1" dirty="0">
                <a:solidFill>
                  <a:srgbClr val="CC0000"/>
                </a:solidFill>
                <a:latin typeface="+mn-lt"/>
              </a:rPr>
              <a:t>SEARCH</a:t>
            </a:r>
          </a:p>
        </p:txBody>
      </p:sp>
      <p:sp>
        <p:nvSpPr>
          <p:cNvPr id="17438" name="Rectangle 39"/>
          <p:cNvSpPr>
            <a:spLocks noChangeArrowheads="1"/>
          </p:cNvSpPr>
          <p:nvPr/>
        </p:nvSpPr>
        <p:spPr bwMode="auto">
          <a:xfrm>
            <a:off x="1388533" y="4114223"/>
            <a:ext cx="1501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b="1" dirty="0">
                <a:solidFill>
                  <a:srgbClr val="CC0000"/>
                </a:solidFill>
                <a:latin typeface="+mn-lt"/>
              </a:rPr>
              <a:t>LEARNING</a:t>
            </a:r>
          </a:p>
        </p:txBody>
      </p:sp>
      <p:sp>
        <p:nvSpPr>
          <p:cNvPr id="49" name="Rectangle 38"/>
          <p:cNvSpPr>
            <a:spLocks noChangeArrowheads="1"/>
          </p:cNvSpPr>
          <p:nvPr/>
        </p:nvSpPr>
        <p:spPr bwMode="auto">
          <a:xfrm>
            <a:off x="5112239" y="3839724"/>
            <a:ext cx="20505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b="1" dirty="0">
                <a:solidFill>
                  <a:srgbClr val="CC0000"/>
                </a:solidFill>
                <a:latin typeface="+mn-lt"/>
              </a:rPr>
              <a:t>APPLICATIONS</a:t>
            </a:r>
          </a:p>
        </p:txBody>
      </p:sp>
      <p:sp>
        <p:nvSpPr>
          <p:cNvPr id="54" name="Rectangle 39"/>
          <p:cNvSpPr>
            <a:spLocks noChangeArrowheads="1"/>
          </p:cNvSpPr>
          <p:nvPr/>
        </p:nvSpPr>
        <p:spPr bwMode="auto">
          <a:xfrm>
            <a:off x="5290143" y="4788398"/>
            <a:ext cx="15053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b="1" dirty="0">
                <a:solidFill>
                  <a:srgbClr val="CC0000"/>
                </a:solidFill>
                <a:latin typeface="+mn-lt"/>
              </a:rPr>
              <a:t>FEEDBACK</a:t>
            </a:r>
          </a:p>
        </p:txBody>
      </p:sp>
      <p:sp>
        <p:nvSpPr>
          <p:cNvPr id="19" name="Slide Number Placeholder 18"/>
          <p:cNvSpPr>
            <a:spLocks noGrp="1"/>
          </p:cNvSpPr>
          <p:nvPr>
            <p:ph type="sldNum" sz="quarter" idx="12"/>
          </p:nvPr>
        </p:nvSpPr>
        <p:spPr/>
        <p:txBody>
          <a:bodyPr/>
          <a:lstStyle/>
          <a:p>
            <a:fld id="{04D6BED6-93C9-4D43-B1C0-E2DD71716F4C}" type="slidenum">
              <a:rPr lang="en-US" smtClean="0"/>
              <a:t>54</a:t>
            </a:fld>
            <a:endParaRPr lang="en-US"/>
          </a:p>
        </p:txBody>
      </p:sp>
      <p:sp>
        <p:nvSpPr>
          <p:cNvPr id="70" name="Rectangle 29"/>
          <p:cNvSpPr>
            <a:spLocks noChangeArrowheads="1"/>
          </p:cNvSpPr>
          <p:nvPr/>
        </p:nvSpPr>
        <p:spPr bwMode="auto">
          <a:xfrm>
            <a:off x="3608358" y="1484783"/>
            <a:ext cx="2393899" cy="636309"/>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algn="ctr" eaLnBrk="1" hangingPunct="1"/>
            <a:r>
              <a:rPr lang="en-US" altLang="zh-CN" sz="2000" b="1" dirty="0">
                <a:latin typeface="+mn-lt"/>
              </a:rPr>
              <a:t>Text Classification &amp;</a:t>
            </a:r>
          </a:p>
          <a:p>
            <a:pPr algn="ctr" eaLnBrk="1" hangingPunct="1"/>
            <a:r>
              <a:rPr lang="en-US" altLang="zh-CN" sz="2000" b="1" dirty="0">
                <a:latin typeface="+mn-lt"/>
              </a:rPr>
              <a:t>Clustering</a:t>
            </a:r>
            <a:endParaRPr lang="en-US" altLang="en-US" sz="2000" b="1" dirty="0">
              <a:latin typeface="+mn-lt"/>
            </a:endParaRPr>
          </a:p>
        </p:txBody>
      </p:sp>
      <p:sp>
        <p:nvSpPr>
          <p:cNvPr id="71" name="任意多边形 70"/>
          <p:cNvSpPr/>
          <p:nvPr/>
        </p:nvSpPr>
        <p:spPr>
          <a:xfrm>
            <a:off x="1880062" y="1768744"/>
            <a:ext cx="1752138" cy="974700"/>
          </a:xfrm>
          <a:custGeom>
            <a:avLst/>
            <a:gdLst>
              <a:gd name="connsiteX0" fmla="*/ 1206500 w 1206500"/>
              <a:gd name="connsiteY0" fmla="*/ 21957 h 1139557"/>
              <a:gd name="connsiteX1" fmla="*/ 495300 w 1206500"/>
              <a:gd name="connsiteY1" fmla="*/ 148957 h 1139557"/>
              <a:gd name="connsiteX2" fmla="*/ 0 w 1206500"/>
              <a:gd name="connsiteY2" fmla="*/ 1139557 h 1139557"/>
            </a:gdLst>
            <a:ahLst/>
            <a:cxnLst>
              <a:cxn ang="0">
                <a:pos x="connsiteX0" y="connsiteY0"/>
              </a:cxn>
              <a:cxn ang="0">
                <a:pos x="connsiteX1" y="connsiteY1"/>
              </a:cxn>
              <a:cxn ang="0">
                <a:pos x="connsiteX2" y="connsiteY2"/>
              </a:cxn>
            </a:cxnLst>
            <a:rect l="l" t="t" r="r" b="b"/>
            <a:pathLst>
              <a:path w="1206500" h="1139557">
                <a:moveTo>
                  <a:pt x="1206500" y="21957"/>
                </a:moveTo>
                <a:cubicBezTo>
                  <a:pt x="951441" y="-7677"/>
                  <a:pt x="696383" y="-37310"/>
                  <a:pt x="495300" y="148957"/>
                </a:cubicBezTo>
                <a:cubicBezTo>
                  <a:pt x="294217" y="335224"/>
                  <a:pt x="147108" y="737390"/>
                  <a:pt x="0" y="1139557"/>
                </a:cubicBezTo>
              </a:path>
            </a:pathLst>
          </a:custGeom>
          <a:ln>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2" name="任意多边形 71"/>
          <p:cNvSpPr/>
          <p:nvPr/>
        </p:nvSpPr>
        <p:spPr>
          <a:xfrm>
            <a:off x="5987967" y="1783530"/>
            <a:ext cx="1301833" cy="1797870"/>
          </a:xfrm>
          <a:custGeom>
            <a:avLst/>
            <a:gdLst>
              <a:gd name="connsiteX0" fmla="*/ 0 w 1104900"/>
              <a:gd name="connsiteY0" fmla="*/ 58094 h 1861494"/>
              <a:gd name="connsiteX1" fmla="*/ 749300 w 1104900"/>
              <a:gd name="connsiteY1" fmla="*/ 223194 h 1861494"/>
              <a:gd name="connsiteX2" fmla="*/ 1104900 w 1104900"/>
              <a:gd name="connsiteY2" fmla="*/ 1861494 h 1861494"/>
            </a:gdLst>
            <a:ahLst/>
            <a:cxnLst>
              <a:cxn ang="0">
                <a:pos x="connsiteX0" y="connsiteY0"/>
              </a:cxn>
              <a:cxn ang="0">
                <a:pos x="connsiteX1" y="connsiteY1"/>
              </a:cxn>
              <a:cxn ang="0">
                <a:pos x="connsiteX2" y="connsiteY2"/>
              </a:cxn>
            </a:cxnLst>
            <a:rect l="l" t="t" r="r" b="b"/>
            <a:pathLst>
              <a:path w="1104900" h="1861494">
                <a:moveTo>
                  <a:pt x="0" y="58094"/>
                </a:moveTo>
                <a:cubicBezTo>
                  <a:pt x="282575" y="-9640"/>
                  <a:pt x="565150" y="-77373"/>
                  <a:pt x="749300" y="223194"/>
                </a:cubicBezTo>
                <a:cubicBezTo>
                  <a:pt x="933450" y="523761"/>
                  <a:pt x="1019175" y="1192627"/>
                  <a:pt x="1104900" y="1861494"/>
                </a:cubicBezTo>
              </a:path>
            </a:pathLst>
          </a:custGeom>
          <a:ln>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3" name="流程图: 多文档 72"/>
          <p:cNvSpPr/>
          <p:nvPr/>
        </p:nvSpPr>
        <p:spPr>
          <a:xfrm>
            <a:off x="1745107" y="2760226"/>
            <a:ext cx="349696" cy="434448"/>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右箭头 73"/>
          <p:cNvSpPr/>
          <p:nvPr/>
        </p:nvSpPr>
        <p:spPr>
          <a:xfrm>
            <a:off x="1422973" y="2875680"/>
            <a:ext cx="322134" cy="20189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5" name="Group 16"/>
          <p:cNvGrpSpPr/>
          <p:nvPr/>
        </p:nvGrpSpPr>
        <p:grpSpPr>
          <a:xfrm>
            <a:off x="899592" y="5013176"/>
            <a:ext cx="7582258" cy="1519719"/>
            <a:chOff x="899592" y="5013176"/>
            <a:chExt cx="7582258" cy="1519719"/>
          </a:xfrm>
        </p:grpSpPr>
        <p:sp>
          <p:nvSpPr>
            <p:cNvPr id="76" name="TextBox 2"/>
            <p:cNvSpPr txBox="1"/>
            <p:nvPr/>
          </p:nvSpPr>
          <p:spPr>
            <a:xfrm>
              <a:off x="899592" y="5013176"/>
              <a:ext cx="3162300" cy="461665"/>
            </a:xfrm>
            <a:prstGeom prst="rect">
              <a:avLst/>
            </a:prstGeom>
            <a:noFill/>
          </p:spPr>
          <p:txBody>
            <a:bodyPr wrap="square" rtlCol="0">
              <a:spAutoFit/>
            </a:bodyPr>
            <a:lstStyle/>
            <a:p>
              <a:r>
                <a:rPr lang="zh-CN" altLang="en-US" sz="2400" b="1" dirty="0"/>
                <a:t>课程内容</a:t>
              </a:r>
              <a:r>
                <a:rPr lang="en-US" sz="2400" b="1" dirty="0"/>
                <a:t>:</a:t>
              </a:r>
            </a:p>
          </p:txBody>
        </p:sp>
        <p:sp>
          <p:nvSpPr>
            <p:cNvPr id="77" name="Rectangle 4"/>
            <p:cNvSpPr/>
            <p:nvPr/>
          </p:nvSpPr>
          <p:spPr>
            <a:xfrm>
              <a:off x="899592" y="5517232"/>
              <a:ext cx="7582258" cy="1015663"/>
            </a:xfrm>
            <a:prstGeom prst="rect">
              <a:avLst/>
            </a:prstGeom>
          </p:spPr>
          <p:txBody>
            <a:bodyPr wrap="square">
              <a:spAutoFit/>
            </a:bodyPr>
            <a:lstStyle/>
            <a:p>
              <a:r>
                <a:rPr lang="en-US" sz="2000" dirty="0"/>
                <a:t>1) </a:t>
              </a:r>
              <a:r>
                <a:rPr lang="zh-CN" altLang="en-US" sz="2000" dirty="0"/>
                <a:t>搜索引擎基础理论（</a:t>
              </a:r>
              <a:r>
                <a:rPr lang="en-US" altLang="zh-CN" sz="2000" dirty="0"/>
                <a:t>Ch1-7</a:t>
              </a:r>
              <a:r>
                <a:rPr lang="zh-CN" altLang="en-US" sz="2000" dirty="0"/>
                <a:t>章）；</a:t>
              </a:r>
              <a:r>
                <a:rPr lang="en-US" sz="2000" dirty="0"/>
                <a:t>2)</a:t>
              </a:r>
              <a:r>
                <a:rPr lang="zh-CN" altLang="en-US" sz="2000" dirty="0"/>
                <a:t>检索模型（</a:t>
              </a:r>
              <a:r>
                <a:rPr lang="en-US" altLang="zh-CN" sz="2000" dirty="0"/>
                <a:t>Ch1/6/11/12</a:t>
              </a:r>
              <a:r>
                <a:rPr lang="zh-CN" altLang="en-US" sz="2000" dirty="0"/>
                <a:t>）；</a:t>
              </a:r>
              <a:endParaRPr lang="en-US" sz="2000" dirty="0"/>
            </a:p>
            <a:p>
              <a:r>
                <a:rPr lang="en-US" sz="2000" dirty="0"/>
                <a:t>3) </a:t>
              </a:r>
              <a:r>
                <a:rPr lang="zh-CN" altLang="en-US" sz="2000" dirty="0"/>
                <a:t>信息检索评价方法（</a:t>
              </a:r>
              <a:r>
                <a:rPr lang="en-US" altLang="zh-CN" sz="2000" dirty="0"/>
                <a:t>Ch8</a:t>
              </a:r>
              <a:r>
                <a:rPr lang="zh-CN" altLang="en-US" sz="2000" dirty="0"/>
                <a:t>）；</a:t>
              </a:r>
              <a:r>
                <a:rPr lang="en-US" sz="2000" dirty="0"/>
                <a:t> 4) </a:t>
              </a:r>
              <a:r>
                <a:rPr lang="zh-CN" altLang="en-US" sz="2000" dirty="0"/>
                <a:t>相关反馈及查询扩展（</a:t>
              </a:r>
              <a:r>
                <a:rPr lang="en-US" altLang="zh-CN" sz="2000" dirty="0"/>
                <a:t>Ch9</a:t>
              </a:r>
              <a:r>
                <a:rPr lang="zh-CN" altLang="en-US" sz="2000" dirty="0"/>
                <a:t>）；</a:t>
              </a:r>
              <a:endParaRPr lang="en-US" altLang="zh-CN" sz="2000" dirty="0"/>
            </a:p>
            <a:p>
              <a:r>
                <a:rPr lang="en-US" sz="2000" dirty="0"/>
                <a:t>5) </a:t>
              </a:r>
              <a:r>
                <a:rPr lang="zh-CN" altLang="en-US" sz="2000" dirty="0"/>
                <a:t>文本分类聚类（</a:t>
              </a:r>
              <a:r>
                <a:rPr lang="en-US" altLang="zh-CN" sz="2000" dirty="0"/>
                <a:t>Ch13-18</a:t>
              </a:r>
              <a:r>
                <a:rPr lang="zh-CN" altLang="en-US" sz="2000" dirty="0"/>
                <a:t>）；</a:t>
              </a:r>
              <a:r>
                <a:rPr lang="en-US" sz="2000" dirty="0"/>
                <a:t>6) </a:t>
              </a:r>
              <a:r>
                <a:rPr lang="en-US" altLang="zh-CN" sz="2000" dirty="0"/>
                <a:t>IR</a:t>
              </a:r>
              <a:r>
                <a:rPr lang="zh-CN" altLang="en-US" sz="2000" dirty="0"/>
                <a:t>应用：</a:t>
              </a:r>
              <a:r>
                <a:rPr lang="en-US" altLang="zh-CN" sz="2000" dirty="0"/>
                <a:t>Web</a:t>
              </a:r>
              <a:r>
                <a:rPr lang="zh-CN" altLang="en-US" sz="2000" dirty="0"/>
                <a:t>搜索（</a:t>
              </a:r>
              <a:r>
                <a:rPr lang="en-US" altLang="zh-CN" sz="2000" dirty="0"/>
                <a:t>Ch19-21</a:t>
              </a:r>
              <a:r>
                <a:rPr lang="zh-CN" altLang="en-US" sz="2000" dirty="0"/>
                <a:t>）</a:t>
              </a:r>
              <a:endParaRPr lang="en-US" sz="2000" dirty="0"/>
            </a:p>
          </p:txBody>
        </p:sp>
      </p:grpSp>
      <p:sp>
        <p:nvSpPr>
          <p:cNvPr id="78" name="Rectangle 39"/>
          <p:cNvSpPr>
            <a:spLocks noChangeArrowheads="1"/>
          </p:cNvSpPr>
          <p:nvPr/>
        </p:nvSpPr>
        <p:spPr bwMode="auto">
          <a:xfrm>
            <a:off x="1556785" y="1659680"/>
            <a:ext cx="1501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pitchFamily="34" charset="0"/>
              </a:defRPr>
            </a:lvl1pPr>
            <a:lvl2pPr marL="742950" indent="-285750" eaLnBrk="0" hangingPunct="0">
              <a:defRPr sz="2400">
                <a:solidFill>
                  <a:schemeClr val="tx1"/>
                </a:solidFill>
                <a:latin typeface="Gill Sans MT" pitchFamily="34" charset="0"/>
              </a:defRPr>
            </a:lvl2pPr>
            <a:lvl3pPr marL="1143000" indent="-228600" eaLnBrk="0" hangingPunct="0">
              <a:defRPr sz="2400">
                <a:solidFill>
                  <a:schemeClr val="tx1"/>
                </a:solidFill>
                <a:latin typeface="Gill Sans MT" pitchFamily="34" charset="0"/>
              </a:defRPr>
            </a:lvl3pPr>
            <a:lvl4pPr marL="1600200" indent="-228600" eaLnBrk="0" hangingPunct="0">
              <a:defRPr sz="2400">
                <a:solidFill>
                  <a:schemeClr val="tx1"/>
                </a:solidFill>
                <a:latin typeface="Gill Sans MT" pitchFamily="34" charset="0"/>
              </a:defRPr>
            </a:lvl4pPr>
            <a:lvl5pPr marL="2057400" indent="-228600" eaLnBrk="0" hangingPunct="0">
              <a:defRPr sz="2400">
                <a:solidFill>
                  <a:schemeClr val="tx1"/>
                </a:solidFill>
                <a:latin typeface="Gill Sans MT" pitchFamily="34" charset="0"/>
              </a:defRPr>
            </a:lvl5pPr>
            <a:lvl6pPr marL="2514600" indent="-228600" eaLnBrk="0" fontAlgn="base" hangingPunct="0">
              <a:spcBef>
                <a:spcPct val="0"/>
              </a:spcBef>
              <a:spcAft>
                <a:spcPct val="0"/>
              </a:spcAft>
              <a:defRPr sz="2400">
                <a:solidFill>
                  <a:schemeClr val="tx1"/>
                </a:solidFill>
                <a:latin typeface="Gill Sans MT" pitchFamily="34" charset="0"/>
              </a:defRPr>
            </a:lvl6pPr>
            <a:lvl7pPr marL="2971800" indent="-228600" eaLnBrk="0" fontAlgn="base" hangingPunct="0">
              <a:spcBef>
                <a:spcPct val="0"/>
              </a:spcBef>
              <a:spcAft>
                <a:spcPct val="0"/>
              </a:spcAft>
              <a:defRPr sz="2400">
                <a:solidFill>
                  <a:schemeClr val="tx1"/>
                </a:solidFill>
                <a:latin typeface="Gill Sans MT" pitchFamily="34" charset="0"/>
              </a:defRPr>
            </a:lvl7pPr>
            <a:lvl8pPr marL="3429000" indent="-228600" eaLnBrk="0" fontAlgn="base" hangingPunct="0">
              <a:spcBef>
                <a:spcPct val="0"/>
              </a:spcBef>
              <a:spcAft>
                <a:spcPct val="0"/>
              </a:spcAft>
              <a:defRPr sz="2400">
                <a:solidFill>
                  <a:schemeClr val="tx1"/>
                </a:solidFill>
                <a:latin typeface="Gill Sans MT" pitchFamily="34" charset="0"/>
              </a:defRPr>
            </a:lvl8pPr>
            <a:lvl9pPr marL="3886200" indent="-228600" eaLnBrk="0" fontAlgn="base" hangingPunct="0">
              <a:spcBef>
                <a:spcPct val="0"/>
              </a:spcBef>
              <a:spcAft>
                <a:spcPct val="0"/>
              </a:spcAft>
              <a:defRPr sz="2400">
                <a:solidFill>
                  <a:schemeClr val="tx1"/>
                </a:solidFill>
                <a:latin typeface="Gill Sans MT" pitchFamily="34" charset="0"/>
              </a:defRPr>
            </a:lvl9pPr>
          </a:lstStyle>
          <a:p>
            <a:pPr eaLnBrk="1" hangingPunct="1"/>
            <a:r>
              <a:rPr lang="en-US" altLang="en-US" b="1" dirty="0">
                <a:solidFill>
                  <a:srgbClr val="CC0000"/>
                </a:solidFill>
                <a:latin typeface="+mn-lt"/>
              </a:rPr>
              <a:t>LEARNING</a:t>
            </a:r>
          </a:p>
        </p:txBody>
      </p:sp>
    </p:spTree>
    <p:extLst>
      <p:ext uri="{BB962C8B-B14F-4D97-AF65-F5344CB8AC3E}">
        <p14:creationId xmlns:p14="http://schemas.microsoft.com/office/powerpoint/2010/main" val="305256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4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righ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down)">
                                      <p:cBhvr>
                                        <p:cTn id="41" dur="500"/>
                                        <p:tgtEl>
                                          <p:spTgt spid="71"/>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down)">
                                      <p:cBhvr>
                                        <p:cTn id="44" dur="500"/>
                                        <p:tgtEl>
                                          <p:spTgt spid="7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down)">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743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743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p:bldP spid="17437" grpId="0"/>
      <p:bldP spid="17438" grpId="0"/>
      <p:bldP spid="49" grpId="0"/>
      <p:bldP spid="54" grpId="0"/>
      <p:bldP spid="70" grpId="0" animBg="1"/>
      <p:bldP spid="71" grpId="0" animBg="1"/>
      <p:bldP spid="72" grpId="0" animBg="1"/>
      <p:bldP spid="78"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concepts in IR</a:t>
            </a:r>
          </a:p>
        </p:txBody>
      </p:sp>
      <p:sp>
        <p:nvSpPr>
          <p:cNvPr id="3" name="Content Placeholder 2"/>
          <p:cNvSpPr>
            <a:spLocks noGrp="1"/>
          </p:cNvSpPr>
          <p:nvPr>
            <p:ph idx="1"/>
          </p:nvPr>
        </p:nvSpPr>
        <p:spPr>
          <a:xfrm>
            <a:off x="457200" y="1600200"/>
            <a:ext cx="8229600" cy="4648200"/>
          </a:xfrm>
        </p:spPr>
        <p:txBody>
          <a:bodyPr>
            <a:normAutofit/>
          </a:bodyPr>
          <a:lstStyle/>
          <a:p>
            <a:r>
              <a:rPr lang="en-US" dirty="0"/>
              <a:t>Query representation</a:t>
            </a:r>
          </a:p>
          <a:p>
            <a:pPr lvl="1"/>
            <a:r>
              <a:rPr lang="en-US" dirty="0"/>
              <a:t>Lexical gap: say </a:t>
            </a:r>
            <a:r>
              <a:rPr lang="en-US" dirty="0" err="1"/>
              <a:t>v.s</a:t>
            </a:r>
            <a:r>
              <a:rPr lang="en-US" dirty="0"/>
              <a:t>. said</a:t>
            </a:r>
          </a:p>
          <a:p>
            <a:pPr lvl="1"/>
            <a:r>
              <a:rPr lang="en-US" dirty="0"/>
              <a:t>Semantic gap: ranking model </a:t>
            </a:r>
            <a:r>
              <a:rPr lang="en-US" dirty="0" err="1"/>
              <a:t>v.s</a:t>
            </a:r>
            <a:r>
              <a:rPr lang="en-US" dirty="0"/>
              <a:t>. retrieval method</a:t>
            </a:r>
          </a:p>
          <a:p>
            <a:r>
              <a:rPr lang="en-US" dirty="0"/>
              <a:t>Document representation</a:t>
            </a:r>
          </a:p>
          <a:p>
            <a:pPr lvl="1"/>
            <a:r>
              <a:rPr lang="en-US" dirty="0"/>
              <a:t>Special data structure for efficient access</a:t>
            </a:r>
          </a:p>
          <a:p>
            <a:pPr lvl="1"/>
            <a:r>
              <a:rPr lang="en-US" dirty="0"/>
              <a:t>Lexical gap and semantic gap</a:t>
            </a:r>
          </a:p>
          <a:p>
            <a:r>
              <a:rPr lang="en-US" dirty="0"/>
              <a:t>Retrieval model</a:t>
            </a:r>
          </a:p>
          <a:p>
            <a:pPr lvl="1"/>
            <a:r>
              <a:rPr lang="en-US" dirty="0"/>
              <a:t>Algorithms that find the </a:t>
            </a:r>
            <a:r>
              <a:rPr lang="en-US" b="1" i="1" u="sng" dirty="0">
                <a:solidFill>
                  <a:srgbClr val="FF0000"/>
                </a:solidFill>
              </a:rPr>
              <a:t>most relevant</a:t>
            </a:r>
            <a:r>
              <a:rPr lang="en-US" dirty="0"/>
              <a:t> documents for the given information need</a:t>
            </a:r>
          </a:p>
        </p:txBody>
      </p:sp>
      <p:sp>
        <p:nvSpPr>
          <p:cNvPr id="8" name="Slide Number Placeholder 7"/>
          <p:cNvSpPr>
            <a:spLocks noGrp="1"/>
          </p:cNvSpPr>
          <p:nvPr>
            <p:ph type="sldNum" sz="quarter" idx="12"/>
          </p:nvPr>
        </p:nvSpPr>
        <p:spPr/>
        <p:txBody>
          <a:bodyPr/>
          <a:lstStyle/>
          <a:p>
            <a:fld id="{04D6BED6-93C9-4D43-B1C0-E2DD71716F4C}" type="slidenum">
              <a:rPr lang="en-US" smtClean="0"/>
              <a:t>55</a:t>
            </a:fld>
            <a:endParaRPr lang="en-US"/>
          </a:p>
        </p:txBody>
      </p:sp>
      <p:sp>
        <p:nvSpPr>
          <p:cNvPr id="10" name="Footer Placeholder 4"/>
          <p:cNvSpPr>
            <a:spLocks noGrp="1"/>
          </p:cNvSpPr>
          <p:nvPr>
            <p:ph type="ftr" sz="quarter" idx="11"/>
          </p:nvPr>
        </p:nvSpPr>
        <p:spPr>
          <a:xfrm>
            <a:off x="436488" y="6477000"/>
            <a:ext cx="2884714" cy="194193"/>
          </a:xfrm>
        </p:spPr>
        <p:txBody>
          <a:bodyPr/>
          <a:lstStyle/>
          <a:p>
            <a:pPr algn="l"/>
            <a:r>
              <a:rPr lang="zh-CN" altLang="en-US" dirty="0"/>
              <a:t>参考：</a:t>
            </a:r>
            <a:r>
              <a:rPr lang="en-US" altLang="zh-CN" dirty="0" err="1"/>
              <a:t>Hongning</a:t>
            </a:r>
            <a:r>
              <a:rPr lang="en-US" altLang="zh-CN" dirty="0"/>
              <a:t> Wang </a:t>
            </a:r>
            <a:r>
              <a:rPr lang="en-US" altLang="zh-CN" dirty="0" err="1"/>
              <a:t>CS@Uva</a:t>
            </a:r>
            <a:endParaRPr lang="en-US" dirty="0"/>
          </a:p>
        </p:txBody>
      </p:sp>
    </p:spTree>
    <p:extLst>
      <p:ext uri="{BB962C8B-B14F-4D97-AF65-F5344CB8AC3E}">
        <p14:creationId xmlns:p14="http://schemas.microsoft.com/office/powerpoint/2010/main" val="537038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a:t>授课内容简介</a:t>
            </a:r>
          </a:p>
        </p:txBody>
      </p:sp>
      <p:sp>
        <p:nvSpPr>
          <p:cNvPr id="48131" name="Rectangle 3"/>
          <p:cNvSpPr>
            <a:spLocks noGrp="1" noChangeArrowheads="1"/>
          </p:cNvSpPr>
          <p:nvPr>
            <p:ph idx="1"/>
          </p:nvPr>
        </p:nvSpPr>
        <p:spPr>
          <a:xfrm>
            <a:off x="457200" y="1484783"/>
            <a:ext cx="8229600" cy="5236691"/>
          </a:xfrm>
        </p:spPr>
        <p:txBody>
          <a:bodyPr/>
          <a:lstStyle/>
          <a:p>
            <a:pPr eaLnBrk="1" hangingPunct="1">
              <a:defRPr/>
            </a:pPr>
            <a:r>
              <a:rPr lang="zh-CN" altLang="en-US" sz="2400" dirty="0">
                <a:cs typeface="ＭＳ Ｐゴシック" panose="020B0600070205080204" pitchFamily="34" charset="-128"/>
              </a:rPr>
              <a:t>基本内容</a:t>
            </a:r>
            <a:r>
              <a:rPr lang="en-US" altLang="zh-CN" sz="2400" dirty="0">
                <a:cs typeface="ＭＳ Ｐゴシック" panose="020B0600070205080204" pitchFamily="34" charset="-128"/>
              </a:rPr>
              <a:t>(</a:t>
            </a:r>
            <a:r>
              <a:rPr lang="zh-CN" altLang="en-US" sz="2400" dirty="0">
                <a:cs typeface="ＭＳ Ｐゴシック" panose="020B0600070205080204" pitchFamily="34" charset="-128"/>
              </a:rPr>
              <a:t>讲授人：李波</a:t>
            </a:r>
            <a:r>
              <a:rPr lang="en-US" altLang="zh-CN" sz="2400" dirty="0">
                <a:cs typeface="ＭＳ Ｐゴシック" panose="020B0600070205080204" pitchFamily="34" charset="-128"/>
              </a:rPr>
              <a:t>)</a:t>
            </a:r>
          </a:p>
          <a:p>
            <a:pPr lvl="1" eaLnBrk="1" hangingPunct="1">
              <a:defRPr/>
            </a:pPr>
            <a:r>
              <a:rPr lang="zh-CN" altLang="en-US" sz="2000" dirty="0">
                <a:latin typeface="+mj-ea"/>
                <a:ea typeface="+mj-ea"/>
              </a:rPr>
              <a:t>布尔检索</a:t>
            </a:r>
            <a:endParaRPr lang="en-US" altLang="zh-CN" sz="2000" dirty="0">
              <a:latin typeface="+mj-ea"/>
              <a:ea typeface="+mj-ea"/>
            </a:endParaRPr>
          </a:p>
          <a:p>
            <a:pPr lvl="1" eaLnBrk="1" hangingPunct="1">
              <a:defRPr/>
            </a:pPr>
            <a:r>
              <a:rPr lang="zh-CN" altLang="en-US" sz="2000" dirty="0">
                <a:latin typeface="+mj-ea"/>
                <a:ea typeface="+mj-ea"/>
              </a:rPr>
              <a:t>倒排及各种索引</a:t>
            </a:r>
            <a:endParaRPr lang="en-US" altLang="zh-CN" sz="2000" dirty="0">
              <a:latin typeface="+mj-ea"/>
              <a:ea typeface="+mj-ea"/>
            </a:endParaRPr>
          </a:p>
          <a:p>
            <a:pPr lvl="1" eaLnBrk="1" hangingPunct="1">
              <a:defRPr/>
            </a:pPr>
            <a:r>
              <a:rPr lang="zh-CN" altLang="en-US" sz="2000" dirty="0">
                <a:latin typeface="+mj-ea"/>
                <a:ea typeface="+mj-ea"/>
              </a:rPr>
              <a:t>索引构建及压缩</a:t>
            </a:r>
          </a:p>
          <a:p>
            <a:pPr lvl="1" eaLnBrk="1" hangingPunct="1">
              <a:defRPr/>
            </a:pPr>
            <a:r>
              <a:rPr lang="zh-CN" altLang="en-US" sz="2000" dirty="0">
                <a:latin typeface="+mj-ea"/>
                <a:ea typeface="+mj-ea"/>
              </a:rPr>
              <a:t>向量检索</a:t>
            </a:r>
            <a:endParaRPr lang="en-US" altLang="zh-CN" sz="2000" dirty="0">
              <a:latin typeface="+mj-ea"/>
              <a:ea typeface="+mj-ea"/>
            </a:endParaRPr>
          </a:p>
          <a:p>
            <a:pPr lvl="1" eaLnBrk="1" hangingPunct="1">
              <a:defRPr/>
            </a:pPr>
            <a:r>
              <a:rPr lang="zh-CN" altLang="en-US" sz="2000" dirty="0">
                <a:latin typeface="+mj-ea"/>
                <a:ea typeface="+mj-ea"/>
              </a:rPr>
              <a:t>检索评价方法</a:t>
            </a:r>
            <a:endParaRPr lang="en-US" altLang="zh-CN" sz="2000" dirty="0">
              <a:latin typeface="+mj-ea"/>
              <a:ea typeface="+mj-ea"/>
            </a:endParaRPr>
          </a:p>
          <a:p>
            <a:pPr eaLnBrk="1" hangingPunct="1">
              <a:defRPr/>
            </a:pPr>
            <a:r>
              <a:rPr lang="zh-CN" altLang="en-US" sz="2400" dirty="0">
                <a:cs typeface="ＭＳ Ｐゴシック" panose="020B0600070205080204" pitchFamily="34" charset="-128"/>
              </a:rPr>
              <a:t>高级内容</a:t>
            </a:r>
            <a:endParaRPr lang="en-US" altLang="zh-CN" sz="2400" dirty="0">
              <a:cs typeface="ＭＳ Ｐゴシック" panose="020B0600070205080204" pitchFamily="34" charset="-128"/>
            </a:endParaRPr>
          </a:p>
          <a:p>
            <a:pPr lvl="1" eaLnBrk="1" hangingPunct="1">
              <a:defRPr/>
            </a:pPr>
            <a:r>
              <a:rPr lang="zh-CN" altLang="en-US" sz="2000" dirty="0">
                <a:latin typeface="+mj-ea"/>
              </a:rPr>
              <a:t>相关反馈及查询扩展</a:t>
            </a:r>
            <a:r>
              <a:rPr lang="en-US" altLang="zh-CN" sz="2000" dirty="0">
                <a:latin typeface="+mj-ea"/>
              </a:rPr>
              <a:t>(</a:t>
            </a:r>
            <a:r>
              <a:rPr lang="zh-CN" altLang="en-US" sz="2000" dirty="0">
                <a:latin typeface="+mj-ea"/>
              </a:rPr>
              <a:t>讲授人：林政</a:t>
            </a:r>
            <a:r>
              <a:rPr lang="en-US" altLang="zh-CN" sz="2000" dirty="0">
                <a:latin typeface="+mj-ea"/>
              </a:rPr>
              <a:t>)</a:t>
            </a:r>
          </a:p>
          <a:p>
            <a:pPr lvl="1" eaLnBrk="1" hangingPunct="1">
              <a:defRPr/>
            </a:pPr>
            <a:r>
              <a:rPr lang="zh-CN" altLang="en-US" sz="2000" dirty="0">
                <a:latin typeface="+mj-ea"/>
                <a:ea typeface="+mj-ea"/>
              </a:rPr>
              <a:t>概率模型</a:t>
            </a:r>
            <a:r>
              <a:rPr lang="en-US" altLang="zh-CN" sz="2000" dirty="0">
                <a:latin typeface="+mj-ea"/>
              </a:rPr>
              <a:t>(</a:t>
            </a:r>
            <a:r>
              <a:rPr lang="zh-CN" altLang="en-US" sz="2000" dirty="0">
                <a:latin typeface="+mj-ea"/>
              </a:rPr>
              <a:t>讲授人：林政</a:t>
            </a:r>
            <a:r>
              <a:rPr lang="en-US" altLang="zh-CN" sz="2000" dirty="0">
                <a:latin typeface="+mj-ea"/>
              </a:rPr>
              <a:t>)</a:t>
            </a:r>
            <a:endParaRPr lang="en-US" altLang="zh-CN" sz="2000" dirty="0">
              <a:latin typeface="+mj-ea"/>
              <a:ea typeface="+mj-ea"/>
            </a:endParaRPr>
          </a:p>
          <a:p>
            <a:pPr lvl="1" eaLnBrk="1" hangingPunct="1">
              <a:defRPr/>
            </a:pPr>
            <a:r>
              <a:rPr lang="zh-CN" altLang="en-US" sz="2000" dirty="0">
                <a:latin typeface="+mj-ea"/>
                <a:ea typeface="+mj-ea"/>
              </a:rPr>
              <a:t>语言模型</a:t>
            </a:r>
            <a:r>
              <a:rPr lang="en-US" altLang="zh-CN" sz="2000" dirty="0">
                <a:latin typeface="+mj-ea"/>
              </a:rPr>
              <a:t>(</a:t>
            </a:r>
            <a:r>
              <a:rPr lang="zh-CN" altLang="en-US" sz="2000" dirty="0">
                <a:latin typeface="+mj-ea"/>
              </a:rPr>
              <a:t>讲授人：林政</a:t>
            </a:r>
            <a:r>
              <a:rPr lang="en-US" altLang="zh-CN" sz="2000" dirty="0">
                <a:latin typeface="+mj-ea"/>
              </a:rPr>
              <a:t>)</a:t>
            </a:r>
            <a:endParaRPr lang="en-US" altLang="zh-CN" sz="2000" dirty="0">
              <a:latin typeface="+mj-ea"/>
              <a:ea typeface="+mj-ea"/>
            </a:endParaRPr>
          </a:p>
          <a:p>
            <a:pPr lvl="1" eaLnBrk="1" hangingPunct="1">
              <a:defRPr/>
            </a:pPr>
            <a:r>
              <a:rPr lang="zh-CN" altLang="en-US" sz="2000" dirty="0">
                <a:latin typeface="+mj-ea"/>
                <a:ea typeface="+mj-ea"/>
              </a:rPr>
              <a:t>分类</a:t>
            </a:r>
            <a:r>
              <a:rPr lang="en-US" altLang="zh-CN" sz="2000" dirty="0">
                <a:latin typeface="+mj-ea"/>
              </a:rPr>
              <a:t>(</a:t>
            </a:r>
            <a:r>
              <a:rPr lang="zh-CN" altLang="en-US" sz="2000" dirty="0">
                <a:latin typeface="+mj-ea"/>
              </a:rPr>
              <a:t>讲授人：林政</a:t>
            </a:r>
            <a:r>
              <a:rPr lang="en-US" altLang="zh-CN" sz="2000" dirty="0">
                <a:latin typeface="+mj-ea"/>
              </a:rPr>
              <a:t>)</a:t>
            </a:r>
            <a:endParaRPr lang="en-US" altLang="zh-CN" sz="2000" dirty="0">
              <a:latin typeface="+mj-ea"/>
              <a:ea typeface="+mj-ea"/>
            </a:endParaRPr>
          </a:p>
          <a:p>
            <a:pPr lvl="1" eaLnBrk="1" hangingPunct="1">
              <a:defRPr/>
            </a:pPr>
            <a:r>
              <a:rPr lang="zh-CN" altLang="en-US" sz="2000" dirty="0">
                <a:latin typeface="+mj-ea"/>
                <a:ea typeface="+mj-ea"/>
              </a:rPr>
              <a:t>聚类</a:t>
            </a:r>
            <a:r>
              <a:rPr lang="en-US" altLang="zh-CN" sz="2000" dirty="0">
                <a:latin typeface="+mj-ea"/>
              </a:rPr>
              <a:t>(</a:t>
            </a:r>
            <a:r>
              <a:rPr lang="zh-CN" altLang="en-US" sz="2000" dirty="0">
                <a:latin typeface="+mj-ea"/>
              </a:rPr>
              <a:t>讲授人：古晓艳</a:t>
            </a:r>
            <a:r>
              <a:rPr lang="en-US" altLang="zh-CN" sz="2000" dirty="0">
                <a:latin typeface="+mj-ea"/>
              </a:rPr>
              <a:t>)</a:t>
            </a:r>
            <a:endParaRPr lang="zh-CN" altLang="en-US" sz="2000" dirty="0">
              <a:latin typeface="+mj-ea"/>
              <a:ea typeface="+mj-ea"/>
            </a:endParaRPr>
          </a:p>
          <a:p>
            <a:pPr lvl="1" eaLnBrk="1" hangingPunct="1">
              <a:defRPr/>
            </a:pPr>
            <a:r>
              <a:rPr lang="en-US" altLang="zh-CN" sz="2000" dirty="0">
                <a:latin typeface="+mj-ea"/>
                <a:ea typeface="+mj-ea"/>
              </a:rPr>
              <a:t>WEB</a:t>
            </a:r>
            <a:r>
              <a:rPr lang="zh-CN" altLang="en-US" sz="2000" dirty="0">
                <a:latin typeface="+mj-ea"/>
                <a:ea typeface="+mj-ea"/>
              </a:rPr>
              <a:t>采集、检索及链接分析</a:t>
            </a:r>
            <a:r>
              <a:rPr lang="en-US" altLang="zh-CN" sz="2000" dirty="0">
                <a:latin typeface="+mj-ea"/>
              </a:rPr>
              <a:t>(</a:t>
            </a:r>
            <a:r>
              <a:rPr lang="zh-CN" altLang="en-US" sz="2000" dirty="0">
                <a:latin typeface="+mj-ea"/>
              </a:rPr>
              <a:t>讲授人：古晓艳</a:t>
            </a:r>
            <a:r>
              <a:rPr lang="en-US" altLang="zh-CN" sz="2000" dirty="0">
                <a:latin typeface="+mj-ea"/>
              </a:rPr>
              <a:t>)</a:t>
            </a:r>
            <a:endParaRPr lang="zh-CN" altLang="en-US" sz="2000" dirty="0">
              <a:latin typeface="+mj-ea"/>
              <a:ea typeface="+mj-ea"/>
            </a:endParaRPr>
          </a:p>
        </p:txBody>
      </p:sp>
      <p:sp>
        <p:nvSpPr>
          <p:cNvPr id="6554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6EB6E2B0-C74A-42C5-BD8C-25A3B28A519E}" type="slidenum">
              <a:rPr lang="en-US" altLang="zh-CN" sz="1200" smtClean="0">
                <a:solidFill>
                  <a:srgbClr val="898989"/>
                </a:solidFill>
                <a:latin typeface="Calibri" panose="020F0502020204030204" pitchFamily="34" charset="0"/>
              </a:rPr>
              <a:pPr>
                <a:spcBef>
                  <a:spcPct val="0"/>
                </a:spcBef>
                <a:buClrTx/>
                <a:buFontTx/>
                <a:buNone/>
              </a:pPr>
              <a:t>56</a:t>
            </a:fld>
            <a:endParaRPr lang="en-US" altLang="zh-CN" sz="1200">
              <a:solidFill>
                <a:srgbClr val="898989"/>
              </a:solidFill>
              <a:latin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a:t>授课内容简介</a:t>
            </a:r>
            <a:r>
              <a:rPr lang="en-US" altLang="zh-CN"/>
              <a:t>(</a:t>
            </a:r>
            <a:r>
              <a:rPr lang="zh-CN" altLang="en-US"/>
              <a:t>另一个角度</a:t>
            </a:r>
            <a:r>
              <a:rPr lang="en-US" altLang="zh-CN"/>
              <a:t>)</a:t>
            </a:r>
            <a:endParaRPr lang="zh-CN" altLang="en-US"/>
          </a:p>
        </p:txBody>
      </p:sp>
      <p:sp>
        <p:nvSpPr>
          <p:cNvPr id="67587"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信息检索的基本知识</a:t>
            </a:r>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信息检索的评价</a:t>
            </a:r>
          </a:p>
          <a:p>
            <a:pPr eaLnBrk="1" hangingPunct="1"/>
            <a:r>
              <a:rPr lang="zh-CN" altLang="en-US" dirty="0">
                <a:cs typeface="ＭＳ Ｐゴシック" panose="020B0600070205080204" pitchFamily="34" charset="-128"/>
              </a:rPr>
              <a:t>信息检索模型和算法</a:t>
            </a:r>
          </a:p>
          <a:p>
            <a:pPr lvl="1" eaLnBrk="1" hangingPunct="1"/>
            <a:r>
              <a:rPr lang="zh-CN" altLang="en-US" dirty="0"/>
              <a:t>模型</a:t>
            </a:r>
            <a:r>
              <a:rPr lang="en-US" altLang="zh-CN" dirty="0"/>
              <a:t>(</a:t>
            </a:r>
            <a:r>
              <a:rPr lang="zh-CN" altLang="en-US" dirty="0"/>
              <a:t>布尔模型、向量模型、概率模型、语言模型</a:t>
            </a:r>
            <a:r>
              <a:rPr lang="en-US" altLang="zh-CN" dirty="0"/>
              <a:t>)</a:t>
            </a:r>
          </a:p>
          <a:p>
            <a:pPr lvl="1" eaLnBrk="1" hangingPunct="1"/>
            <a:r>
              <a:rPr lang="zh-CN" altLang="en-US" dirty="0"/>
              <a:t>相关反馈、查询扩展</a:t>
            </a:r>
          </a:p>
          <a:p>
            <a:pPr lvl="1" eaLnBrk="1" hangingPunct="1"/>
            <a:r>
              <a:rPr lang="zh-CN" altLang="en-US" dirty="0"/>
              <a:t>文本分类和聚类技术</a:t>
            </a:r>
            <a:endParaRPr lang="en-US" altLang="zh-CN" dirty="0"/>
          </a:p>
          <a:p>
            <a:pPr eaLnBrk="1" hangingPunct="1"/>
            <a:r>
              <a:rPr lang="zh-CN" altLang="en-US" dirty="0">
                <a:cs typeface="ＭＳ Ｐゴシック" panose="020B0600070205080204" pitchFamily="34" charset="-128"/>
              </a:rPr>
              <a:t>信息检索的应用</a:t>
            </a:r>
            <a:endParaRPr lang="en-US" altLang="zh-CN" dirty="0">
              <a:cs typeface="ＭＳ Ｐゴシック" panose="020B0600070205080204" pitchFamily="34" charset="-128"/>
            </a:endParaRPr>
          </a:p>
          <a:p>
            <a:pPr lvl="1" eaLnBrk="1" hangingPunct="1"/>
            <a:r>
              <a:rPr lang="en-US" altLang="zh-CN" dirty="0"/>
              <a:t>WEB</a:t>
            </a:r>
            <a:r>
              <a:rPr lang="zh-CN" altLang="en-US" dirty="0"/>
              <a:t>检索</a:t>
            </a:r>
          </a:p>
        </p:txBody>
      </p:sp>
      <p:sp>
        <p:nvSpPr>
          <p:cNvPr id="6758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6FB3C4EC-7B4D-4FDA-B8E8-3D4FE6A7E865}" type="slidenum">
              <a:rPr lang="en-US" altLang="zh-CN" sz="1200" smtClean="0">
                <a:solidFill>
                  <a:srgbClr val="898989"/>
                </a:solidFill>
                <a:latin typeface="Calibri" panose="020F0502020204030204" pitchFamily="34" charset="0"/>
              </a:rPr>
              <a:pPr>
                <a:spcBef>
                  <a:spcPct val="0"/>
                </a:spcBef>
                <a:buClrTx/>
                <a:buFontTx/>
                <a:buNone/>
              </a:pPr>
              <a:t>57</a:t>
            </a:fld>
            <a:endParaRPr lang="en-US" altLang="zh-CN" sz="1200">
              <a:solidFill>
                <a:srgbClr val="898989"/>
              </a:solidFill>
              <a:latin typeface="Calibri" panose="020F0502020204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a:t>授课方案</a:t>
            </a:r>
          </a:p>
        </p:txBody>
      </p:sp>
      <p:sp>
        <p:nvSpPr>
          <p:cNvPr id="69635"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课堂讲述和课后练习互动相结合</a:t>
            </a:r>
          </a:p>
          <a:p>
            <a:pPr eaLnBrk="1" hangingPunct="1"/>
            <a:r>
              <a:rPr lang="zh-CN" altLang="en-US" dirty="0">
                <a:cs typeface="ＭＳ Ｐゴシック" panose="020B0600070205080204" pitchFamily="34" charset="-128"/>
              </a:rPr>
              <a:t>讲授内容既包含传统内容，也注意吸收最新研究成果</a:t>
            </a:r>
          </a:p>
          <a:p>
            <a:pPr eaLnBrk="1" hangingPunct="1"/>
            <a:r>
              <a:rPr lang="zh-CN" altLang="en-US" dirty="0">
                <a:cs typeface="ＭＳ Ｐゴシック" panose="020B0600070205080204" pitchFamily="34" charset="-128"/>
              </a:rPr>
              <a:t>学术内容和业界进展相结合</a:t>
            </a:r>
          </a:p>
          <a:p>
            <a:pPr eaLnBrk="1" hangingPunct="1"/>
            <a:r>
              <a:rPr lang="zh-CN" altLang="en-US" dirty="0">
                <a:cs typeface="ＭＳ Ｐゴシック" panose="020B0600070205080204" pitchFamily="34" charset="-128"/>
              </a:rPr>
              <a:t>既考虑一般学生普及入门的需求，也考虑相关专业学生更高的要求</a:t>
            </a:r>
          </a:p>
          <a:p>
            <a:pPr eaLnBrk="1" hangingPunct="1"/>
            <a:r>
              <a:rPr lang="zh-CN" altLang="en-US" dirty="0">
                <a:cs typeface="ＭＳ Ｐゴシック" panose="020B0600070205080204" pitchFamily="34" charset="-128"/>
              </a:rPr>
              <a:t>尽量用简单而风趣的语言、形象而逼真的例子进行讲授</a:t>
            </a:r>
          </a:p>
        </p:txBody>
      </p:sp>
      <p:sp>
        <p:nvSpPr>
          <p:cNvPr id="6963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EC3C5772-1EA4-43B2-8EBB-B1A9842415B5}" type="slidenum">
              <a:rPr lang="en-US" altLang="zh-CN" sz="1200" smtClean="0">
                <a:solidFill>
                  <a:srgbClr val="898989"/>
                </a:solidFill>
                <a:latin typeface="Calibri" panose="020F0502020204030204" pitchFamily="34" charset="0"/>
              </a:rPr>
              <a:pPr>
                <a:spcBef>
                  <a:spcPct val="0"/>
                </a:spcBef>
                <a:buClrTx/>
                <a:buFontTx/>
                <a:buNone/>
              </a:pPr>
              <a:t>58</a:t>
            </a:fld>
            <a:endParaRPr lang="en-US" altLang="zh-CN" sz="1200">
              <a:solidFill>
                <a:srgbClr val="898989"/>
              </a:solidFill>
              <a:latin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pPr eaLnBrk="1" hangingPunct="1"/>
            <a:r>
              <a:rPr lang="zh-CN" altLang="en-US"/>
              <a:t>课程基础</a:t>
            </a:r>
          </a:p>
        </p:txBody>
      </p:sp>
      <p:sp>
        <p:nvSpPr>
          <p:cNvPr id="71683" name="内容占位符 2"/>
          <p:cNvSpPr>
            <a:spLocks noGrp="1"/>
          </p:cNvSpPr>
          <p:nvPr>
            <p:ph idx="1"/>
          </p:nvPr>
        </p:nvSpPr>
        <p:spPr/>
        <p:txBody>
          <a:bodyPr/>
          <a:lstStyle/>
          <a:p>
            <a:pPr eaLnBrk="1" hangingPunct="1"/>
            <a:r>
              <a:rPr lang="zh-CN" altLang="en-US">
                <a:cs typeface="ＭＳ Ｐゴシック" panose="020B0600070205080204" pitchFamily="34" charset="-128"/>
              </a:rPr>
              <a:t>数学基础</a:t>
            </a:r>
            <a:endParaRPr lang="en-US" altLang="zh-CN">
              <a:cs typeface="ＭＳ Ｐゴシック" panose="020B0600070205080204" pitchFamily="34" charset="-128"/>
            </a:endParaRPr>
          </a:p>
          <a:p>
            <a:pPr lvl="1" eaLnBrk="1" hangingPunct="1"/>
            <a:r>
              <a:rPr lang="zh-CN" altLang="en-US"/>
              <a:t>概率统计</a:t>
            </a:r>
            <a:endParaRPr lang="en-US" altLang="zh-CN"/>
          </a:p>
          <a:p>
            <a:pPr lvl="1" eaLnBrk="1" hangingPunct="1"/>
            <a:r>
              <a:rPr lang="zh-CN" altLang="en-US"/>
              <a:t>线性代数</a:t>
            </a:r>
            <a:endParaRPr lang="en-US" altLang="zh-CN"/>
          </a:p>
          <a:p>
            <a:pPr eaLnBrk="1" hangingPunct="1"/>
            <a:r>
              <a:rPr lang="zh-CN" altLang="en-US">
                <a:cs typeface="ＭＳ Ｐゴシック" panose="020B0600070205080204" pitchFamily="34" charset="-128"/>
              </a:rPr>
              <a:t>计算机基础</a:t>
            </a:r>
            <a:endParaRPr lang="en-US" altLang="zh-CN">
              <a:cs typeface="ＭＳ Ｐゴシック" panose="020B0600070205080204" pitchFamily="34" charset="-128"/>
            </a:endParaRPr>
          </a:p>
          <a:p>
            <a:pPr lvl="1" eaLnBrk="1" hangingPunct="1"/>
            <a:r>
              <a:rPr lang="zh-CN" altLang="en-US"/>
              <a:t>算法和数据结构</a:t>
            </a:r>
            <a:endParaRPr lang="en-US" altLang="zh-CN"/>
          </a:p>
          <a:p>
            <a:pPr lvl="1" eaLnBrk="1" hangingPunct="1"/>
            <a:r>
              <a:rPr lang="zh-CN" altLang="en-US"/>
              <a:t>程序设计</a:t>
            </a:r>
          </a:p>
        </p:txBody>
      </p:sp>
      <p:sp>
        <p:nvSpPr>
          <p:cNvPr id="7168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0D313A36-2B2E-43C0-8336-289630A60690}" type="slidenum">
              <a:rPr lang="en-US" altLang="zh-CN" sz="1200" smtClean="0">
                <a:solidFill>
                  <a:srgbClr val="898989"/>
                </a:solidFill>
                <a:latin typeface="Calibri" panose="020F0502020204030204" pitchFamily="34" charset="0"/>
              </a:rPr>
              <a:pPr>
                <a:spcBef>
                  <a:spcPct val="0"/>
                </a:spcBef>
                <a:buClrTx/>
                <a:buFontTx/>
                <a:buNone/>
              </a:pPr>
              <a:t>59</a:t>
            </a:fld>
            <a:endParaRPr lang="en-US" altLang="zh-CN" sz="1200">
              <a:solidFill>
                <a:srgbClr val="898989"/>
              </a:solidFill>
              <a:latin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dirty="0"/>
              <a:t>提纲</a:t>
            </a:r>
          </a:p>
        </p:txBody>
      </p:sp>
      <p:sp>
        <p:nvSpPr>
          <p:cNvPr id="2" name="Rectangle 3"/>
          <p:cNvSpPr>
            <a:spLocks noGrp="1" noChangeArrowheads="1"/>
          </p:cNvSpPr>
          <p:nvPr>
            <p:ph type="body" sz="quarter" idx="13"/>
          </p:nvPr>
        </p:nvSpPr>
        <p:spPr>
          <a:xfrm>
            <a:off x="468313" y="1916113"/>
            <a:ext cx="8207375" cy="4321175"/>
          </a:xfrm>
        </p:spPr>
        <p:txBody>
          <a:bodyPr/>
          <a:lstStyle/>
          <a:p>
            <a:pPr eaLnBrk="1" hangingPunct="1">
              <a:defRPr/>
            </a:pPr>
            <a:r>
              <a:rPr lang="zh-CN" altLang="en-US"/>
              <a:t>什么是信息检索？</a:t>
            </a:r>
          </a:p>
          <a:p>
            <a:pPr eaLnBrk="1" hangingPunct="1">
              <a:defRPr/>
            </a:pPr>
            <a:r>
              <a:rPr lang="zh-CN" altLang="en-US"/>
              <a:t>为什么要学习信息检索？</a:t>
            </a:r>
          </a:p>
          <a:p>
            <a:pPr eaLnBrk="1" hangingPunct="1">
              <a:defRPr/>
            </a:pPr>
            <a:r>
              <a:rPr lang="zh-CN" altLang="en-US"/>
              <a:t>课程情况</a:t>
            </a:r>
          </a:p>
        </p:txBody>
      </p:sp>
      <p:sp>
        <p:nvSpPr>
          <p:cNvPr id="20484" name="灯片编号占位符 5"/>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0EF0BA7F-A01B-4575-B7D6-0EF13657E432}" type="slidenum">
              <a:rPr lang="en-US" altLang="zh-CN" sz="1200" smtClean="0">
                <a:solidFill>
                  <a:srgbClr val="898989"/>
                </a:solidFill>
                <a:latin typeface="Calibri" panose="020F0502020204030204" pitchFamily="34" charset="0"/>
              </a:rPr>
              <a:pPr>
                <a:spcBef>
                  <a:spcPct val="0"/>
                </a:spcBef>
                <a:buClrTx/>
                <a:buFontTx/>
                <a:buNone/>
              </a:pPr>
              <a:t>6</a:t>
            </a:fld>
            <a:endParaRPr lang="en-US" altLang="zh-CN" sz="1200">
              <a:solidFill>
                <a:srgbClr val="898989"/>
              </a:solidFill>
              <a:latin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a:t>考核方式</a:t>
            </a:r>
          </a:p>
        </p:txBody>
      </p:sp>
      <p:sp>
        <p:nvSpPr>
          <p:cNvPr id="72707"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平时作业</a:t>
            </a:r>
            <a:r>
              <a:rPr lang="en-US" altLang="zh-CN" dirty="0">
                <a:cs typeface="ＭＳ Ｐゴシック" panose="020B0600070205080204" pitchFamily="34" charset="-128"/>
              </a:rPr>
              <a:t>+</a:t>
            </a:r>
            <a:r>
              <a:rPr lang="zh-CN" altLang="en-US" dirty="0">
                <a:cs typeface="ＭＳ Ｐゴシック" panose="020B0600070205080204" pitchFamily="34" charset="-128"/>
              </a:rPr>
              <a:t>期末考试</a:t>
            </a:r>
            <a:r>
              <a:rPr lang="en-US" altLang="zh-CN" dirty="0">
                <a:cs typeface="ＭＳ Ｐゴシック" panose="020B0600070205080204" pitchFamily="34" charset="-128"/>
              </a:rPr>
              <a:t>(</a:t>
            </a:r>
            <a:r>
              <a:rPr lang="zh-CN" altLang="en-US" dirty="0">
                <a:cs typeface="ＭＳ Ｐゴシック" panose="020B0600070205080204" pitchFamily="34" charset="-128"/>
              </a:rPr>
              <a:t>闭卷</a:t>
            </a:r>
            <a:r>
              <a:rPr lang="en-US" altLang="zh-CN" dirty="0">
                <a:cs typeface="ＭＳ Ｐゴシック" panose="020B0600070205080204" pitchFamily="34" charset="-128"/>
              </a:rPr>
              <a:t>)</a:t>
            </a:r>
          </a:p>
          <a:p>
            <a:pPr lvl="1" eaLnBrk="1" hangingPunct="1"/>
            <a:r>
              <a:rPr lang="zh-CN" altLang="en-US" dirty="0"/>
              <a:t>不定期考勤 </a:t>
            </a:r>
            <a:r>
              <a:rPr lang="en-US" altLang="zh-CN" dirty="0"/>
              <a:t>5%</a:t>
            </a:r>
          </a:p>
          <a:p>
            <a:pPr lvl="1" eaLnBrk="1" hangingPunct="1"/>
            <a:r>
              <a:rPr lang="zh-CN" altLang="en-US" dirty="0"/>
              <a:t>若干平时作业 </a:t>
            </a:r>
            <a:r>
              <a:rPr lang="en-US" altLang="zh-CN" dirty="0"/>
              <a:t>15%</a:t>
            </a:r>
          </a:p>
          <a:p>
            <a:pPr lvl="1" eaLnBrk="1" hangingPunct="1"/>
            <a:r>
              <a:rPr lang="en-US" altLang="zh-CN" dirty="0"/>
              <a:t>1</a:t>
            </a:r>
            <a:r>
              <a:rPr lang="zh-CN" altLang="en-US" dirty="0"/>
              <a:t>个大作业 </a:t>
            </a:r>
            <a:r>
              <a:rPr lang="en-US" altLang="zh-CN" dirty="0"/>
              <a:t>30% (</a:t>
            </a:r>
            <a:r>
              <a:rPr lang="zh-CN" altLang="en-US" dirty="0"/>
              <a:t>课程项目</a:t>
            </a:r>
            <a:r>
              <a:rPr lang="en-US" altLang="zh-CN" dirty="0"/>
              <a:t>)—</a:t>
            </a:r>
            <a:r>
              <a:rPr lang="zh-CN" altLang="en-US" dirty="0"/>
              <a:t>第</a:t>
            </a:r>
            <a:r>
              <a:rPr lang="en-US" altLang="zh-CN" dirty="0"/>
              <a:t>2</a:t>
            </a:r>
            <a:r>
              <a:rPr lang="zh-CN" altLang="en-US" dirty="0"/>
              <a:t>或</a:t>
            </a:r>
            <a:r>
              <a:rPr lang="en-US" altLang="zh-CN" dirty="0"/>
              <a:t>3</a:t>
            </a:r>
            <a:r>
              <a:rPr lang="zh-CN" altLang="en-US" dirty="0"/>
              <a:t>周开始布置</a:t>
            </a:r>
            <a:endParaRPr lang="en-US" altLang="zh-CN" dirty="0"/>
          </a:p>
          <a:p>
            <a:pPr lvl="1" eaLnBrk="1" hangingPunct="1"/>
            <a:r>
              <a:rPr lang="en-US" altLang="zh-CN" dirty="0"/>
              <a:t>1</a:t>
            </a:r>
            <a:r>
              <a:rPr lang="zh-CN" altLang="en-US" dirty="0"/>
              <a:t>篇读书报告 </a:t>
            </a:r>
            <a:r>
              <a:rPr lang="en-US" altLang="zh-CN" dirty="0"/>
              <a:t>15%  (</a:t>
            </a:r>
            <a:r>
              <a:rPr lang="zh-CN" altLang="en-US" dirty="0"/>
              <a:t>论文阅读</a:t>
            </a:r>
            <a:r>
              <a:rPr lang="en-US" altLang="zh-CN" dirty="0"/>
              <a:t>)—</a:t>
            </a:r>
            <a:r>
              <a:rPr lang="zh-CN" altLang="en-US" dirty="0"/>
              <a:t>第</a:t>
            </a:r>
            <a:r>
              <a:rPr lang="en-US" altLang="zh-CN" dirty="0"/>
              <a:t>2</a:t>
            </a:r>
            <a:r>
              <a:rPr lang="zh-CN" altLang="en-US" dirty="0"/>
              <a:t>或</a:t>
            </a:r>
            <a:r>
              <a:rPr lang="en-US" altLang="zh-CN" dirty="0"/>
              <a:t>3</a:t>
            </a:r>
            <a:r>
              <a:rPr lang="zh-CN" altLang="en-US" dirty="0"/>
              <a:t>周开始布置</a:t>
            </a:r>
            <a:endParaRPr lang="en-US" altLang="zh-CN" dirty="0"/>
          </a:p>
          <a:p>
            <a:pPr lvl="1" eaLnBrk="1" hangingPunct="1"/>
            <a:r>
              <a:rPr lang="zh-CN" altLang="en-US" dirty="0"/>
              <a:t>期末考试 </a:t>
            </a:r>
            <a:r>
              <a:rPr lang="en-US" altLang="zh-CN" dirty="0"/>
              <a:t>35%  (</a:t>
            </a:r>
            <a:r>
              <a:rPr lang="zh-CN" altLang="en-US" dirty="0"/>
              <a:t>课堂闭卷</a:t>
            </a:r>
            <a:r>
              <a:rPr lang="en-US" altLang="zh-CN" dirty="0"/>
              <a:t>)</a:t>
            </a:r>
          </a:p>
        </p:txBody>
      </p:sp>
      <p:sp>
        <p:nvSpPr>
          <p:cNvPr id="7270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FA02F672-C3BB-4D25-8038-9A4041AD2FF9}" type="slidenum">
              <a:rPr lang="en-US" altLang="zh-CN" sz="1200" smtClean="0">
                <a:solidFill>
                  <a:srgbClr val="898989"/>
                </a:solidFill>
                <a:latin typeface="Calibri" panose="020F0502020204030204" pitchFamily="34" charset="0"/>
              </a:rPr>
              <a:pPr>
                <a:spcBef>
                  <a:spcPct val="0"/>
                </a:spcBef>
                <a:buClrTx/>
                <a:buFontTx/>
                <a:buNone/>
              </a:pPr>
              <a:t>60</a:t>
            </a:fld>
            <a:endParaRPr lang="en-US" altLang="zh-CN" sz="1200">
              <a:solidFill>
                <a:srgbClr val="898989"/>
              </a:solidFill>
              <a:latin typeface="Calibri" panose="020F050202020403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a:t>国际著名研究机构和代表人物</a:t>
            </a:r>
          </a:p>
        </p:txBody>
      </p:sp>
      <p:sp>
        <p:nvSpPr>
          <p:cNvPr id="74755"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美国康奈尔大学 </a:t>
            </a:r>
            <a:r>
              <a:rPr lang="en-US" altLang="zh-CN" dirty="0">
                <a:cs typeface="ＭＳ Ｐゴシック" panose="020B0600070205080204" pitchFamily="34" charset="-128"/>
              </a:rPr>
              <a:t>Salton (1927-1995)</a:t>
            </a:r>
          </a:p>
          <a:p>
            <a:pPr lvl="1" eaLnBrk="1" hangingPunct="1"/>
            <a:r>
              <a:rPr lang="zh-CN" altLang="en-US" dirty="0"/>
              <a:t>现代信息检索的奠基人，倡导向量空间模型</a:t>
            </a:r>
          </a:p>
          <a:p>
            <a:pPr lvl="1" eaLnBrk="1" hangingPunct="1"/>
            <a:r>
              <a:rPr lang="en-US" altLang="zh-CN" dirty="0"/>
              <a:t>SMART</a:t>
            </a:r>
            <a:r>
              <a:rPr lang="zh-CN" altLang="en-US" dirty="0"/>
              <a:t>的完成人</a:t>
            </a:r>
          </a:p>
          <a:p>
            <a:pPr lvl="1" eaLnBrk="1" hangingPunct="1"/>
            <a:r>
              <a:rPr lang="zh-CN" altLang="en-US" dirty="0"/>
              <a:t>第一任</a:t>
            </a:r>
            <a:r>
              <a:rPr lang="en-US" altLang="zh-CN" dirty="0"/>
              <a:t>Salton</a:t>
            </a:r>
            <a:r>
              <a:rPr lang="zh-CN" altLang="en-US" dirty="0"/>
              <a:t>奖</a:t>
            </a:r>
            <a:r>
              <a:rPr lang="en-US" altLang="zh-CN" dirty="0"/>
              <a:t>(1983</a:t>
            </a:r>
            <a:r>
              <a:rPr lang="zh-CN" altLang="en-US" dirty="0"/>
              <a:t>年</a:t>
            </a:r>
            <a:r>
              <a:rPr lang="en-US" altLang="zh-CN" dirty="0"/>
              <a:t>)</a:t>
            </a:r>
            <a:r>
              <a:rPr lang="zh-CN" altLang="en-US" dirty="0"/>
              <a:t>得主，</a:t>
            </a:r>
            <a:r>
              <a:rPr lang="en-US" altLang="zh-CN" dirty="0"/>
              <a:t>ACM Fellow</a:t>
            </a:r>
          </a:p>
          <a:p>
            <a:pPr eaLnBrk="1" hangingPunct="1"/>
            <a:endParaRPr lang="en-US" altLang="zh-CN" dirty="0">
              <a:cs typeface="ＭＳ Ｐゴシック" panose="020B0600070205080204" pitchFamily="34" charset="-128"/>
            </a:endParaRPr>
          </a:p>
          <a:p>
            <a:pPr eaLnBrk="1" hangingPunct="1"/>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英国剑桥大学 </a:t>
            </a:r>
            <a:r>
              <a:rPr lang="en-US" altLang="zh-CN" dirty="0">
                <a:cs typeface="ＭＳ Ｐゴシック" panose="020B0600070205080204" pitchFamily="34" charset="-128"/>
              </a:rPr>
              <a:t>Spark Jones (1935-2007)</a:t>
            </a:r>
          </a:p>
          <a:p>
            <a:pPr lvl="1" eaLnBrk="1" hangingPunct="1"/>
            <a:r>
              <a:rPr lang="zh-CN" altLang="en-US" dirty="0"/>
              <a:t>概率检索模型的提出者之一</a:t>
            </a:r>
          </a:p>
          <a:p>
            <a:pPr lvl="1" eaLnBrk="1" hangingPunct="1"/>
            <a:r>
              <a:rPr lang="en-US" altLang="zh-CN" dirty="0"/>
              <a:t>NLP</a:t>
            </a:r>
            <a:r>
              <a:rPr lang="zh-CN" altLang="en-US" dirty="0"/>
              <a:t>和</a:t>
            </a:r>
            <a:r>
              <a:rPr lang="en-US" altLang="zh-CN" dirty="0"/>
              <a:t>IR</a:t>
            </a:r>
            <a:r>
              <a:rPr lang="zh-CN" altLang="en-US" dirty="0"/>
              <a:t>中的杰出先驱</a:t>
            </a:r>
          </a:p>
          <a:p>
            <a:pPr lvl="1" eaLnBrk="1" hangingPunct="1"/>
            <a:r>
              <a:rPr lang="zh-CN" altLang="en-US" dirty="0"/>
              <a:t>曾获</a:t>
            </a:r>
            <a:r>
              <a:rPr lang="en-US" altLang="zh-CN" dirty="0"/>
              <a:t>ACL</a:t>
            </a:r>
            <a:r>
              <a:rPr lang="zh-CN" altLang="en-US" dirty="0"/>
              <a:t>终身成就奖和</a:t>
            </a:r>
            <a:r>
              <a:rPr lang="en-US" altLang="zh-CN" dirty="0"/>
              <a:t>1988</a:t>
            </a:r>
            <a:r>
              <a:rPr lang="zh-CN" altLang="en-US" dirty="0"/>
              <a:t>年</a:t>
            </a:r>
            <a:r>
              <a:rPr lang="en-US" altLang="zh-CN" dirty="0"/>
              <a:t>Salton</a:t>
            </a:r>
            <a:r>
              <a:rPr lang="zh-CN" altLang="en-US" dirty="0"/>
              <a:t>奖</a:t>
            </a:r>
          </a:p>
        </p:txBody>
      </p:sp>
      <p:sp>
        <p:nvSpPr>
          <p:cNvPr id="7475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D5B411B9-00C9-483C-98C2-28F70969C244}" type="slidenum">
              <a:rPr lang="en-US" altLang="zh-CN" sz="1200" smtClean="0">
                <a:solidFill>
                  <a:srgbClr val="898989"/>
                </a:solidFill>
                <a:latin typeface="Calibri" panose="020F0502020204030204" pitchFamily="34" charset="0"/>
              </a:rPr>
              <a:pPr>
                <a:spcBef>
                  <a:spcPct val="0"/>
                </a:spcBef>
                <a:buClrTx/>
                <a:buFontTx/>
                <a:buNone/>
              </a:pPr>
              <a:t>61</a:t>
            </a:fld>
            <a:endParaRPr lang="en-US" altLang="zh-CN" sz="1200">
              <a:solidFill>
                <a:srgbClr val="898989"/>
              </a:solidFill>
              <a:latin typeface="Calibri" panose="020F0502020204030204" pitchFamily="34" charset="0"/>
            </a:endParaRPr>
          </a:p>
        </p:txBody>
      </p:sp>
      <p:pic>
        <p:nvPicPr>
          <p:cNvPr id="74757" name="Picture 4" descr="Sal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2247900"/>
            <a:ext cx="11525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5" descr="Sparck-Jones-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4581525"/>
            <a:ext cx="1154112"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zh-CN" altLang="en-US"/>
              <a:t>国际著名研究机构和代表人物</a:t>
            </a:r>
          </a:p>
        </p:txBody>
      </p:sp>
      <p:sp>
        <p:nvSpPr>
          <p:cNvPr id="76803" name="Rectangle 3"/>
          <p:cNvSpPr>
            <a:spLocks noGrp="1" noChangeArrowheads="1"/>
          </p:cNvSpPr>
          <p:nvPr>
            <p:ph idx="1"/>
          </p:nvPr>
        </p:nvSpPr>
        <p:spPr/>
        <p:txBody>
          <a:bodyPr/>
          <a:lstStyle/>
          <a:p>
            <a:pPr eaLnBrk="1" hangingPunct="1"/>
            <a:r>
              <a:rPr lang="zh-CN" altLang="en-US">
                <a:cs typeface="ＭＳ Ｐゴシック" panose="020B0600070205080204" pitchFamily="34" charset="-128"/>
              </a:rPr>
              <a:t>微软英国剑桥研究院、伦敦城市大学 </a:t>
            </a:r>
            <a:r>
              <a:rPr lang="en-US" altLang="zh-CN">
                <a:cs typeface="ＭＳ Ｐゴシック" panose="020B0600070205080204" pitchFamily="34" charset="-128"/>
              </a:rPr>
              <a:t>Robertson</a:t>
            </a:r>
            <a:r>
              <a:rPr lang="zh-CN" altLang="en-US">
                <a:cs typeface="ＭＳ Ｐゴシック" panose="020B0600070205080204" pitchFamily="34" charset="-128"/>
              </a:rPr>
              <a:t>，</a:t>
            </a:r>
            <a:r>
              <a:rPr lang="en-US" altLang="zh-CN">
                <a:cs typeface="ＭＳ Ｐゴシック" panose="020B0600070205080204" pitchFamily="34" charset="-128"/>
              </a:rPr>
              <a:t>ACM Fellow</a:t>
            </a:r>
          </a:p>
          <a:p>
            <a:pPr lvl="1" eaLnBrk="1" hangingPunct="1"/>
            <a:r>
              <a:rPr lang="zh-CN" altLang="en-US"/>
              <a:t>概率检索模型的先驱和倡导者</a:t>
            </a:r>
          </a:p>
          <a:p>
            <a:pPr lvl="1" eaLnBrk="1" hangingPunct="1"/>
            <a:r>
              <a:rPr lang="zh-CN" altLang="en-US"/>
              <a:t>开发了</a:t>
            </a:r>
            <a:r>
              <a:rPr lang="en-US" altLang="zh-CN"/>
              <a:t>OKAPI</a:t>
            </a:r>
            <a:r>
              <a:rPr lang="zh-CN" altLang="en-US"/>
              <a:t>检索系统</a:t>
            </a:r>
            <a:endParaRPr lang="en-US" altLang="zh-CN"/>
          </a:p>
          <a:p>
            <a:pPr lvl="1" eaLnBrk="1" hangingPunct="1"/>
            <a:r>
              <a:rPr lang="en-US" altLang="zh-CN"/>
              <a:t>2000</a:t>
            </a:r>
            <a:r>
              <a:rPr lang="zh-CN" altLang="en-US"/>
              <a:t>年</a:t>
            </a:r>
            <a:r>
              <a:rPr lang="en-US" altLang="zh-CN"/>
              <a:t>Salton</a:t>
            </a:r>
            <a:r>
              <a:rPr lang="zh-CN" altLang="en-US"/>
              <a:t>奖得主</a:t>
            </a:r>
            <a:endParaRPr lang="en-US" altLang="zh-CN"/>
          </a:p>
          <a:p>
            <a:pPr eaLnBrk="1" hangingPunct="1"/>
            <a:endParaRPr lang="en-US" altLang="zh-CN">
              <a:cs typeface="ＭＳ Ｐゴシック" panose="020B0600070205080204" pitchFamily="34" charset="-128"/>
            </a:endParaRPr>
          </a:p>
          <a:p>
            <a:pPr eaLnBrk="1" hangingPunct="1"/>
            <a:r>
              <a:rPr lang="zh-CN" altLang="en-US">
                <a:cs typeface="ＭＳ Ｐゴシック" panose="020B0600070205080204" pitchFamily="34" charset="-128"/>
              </a:rPr>
              <a:t>美国 </a:t>
            </a:r>
            <a:r>
              <a:rPr lang="en-US" altLang="zh-CN">
                <a:cs typeface="ＭＳ Ｐゴシック" panose="020B0600070205080204" pitchFamily="34" charset="-128"/>
              </a:rPr>
              <a:t>UMass CIIR W. B. Croft</a:t>
            </a:r>
            <a:r>
              <a:rPr lang="zh-CN" altLang="en-US">
                <a:cs typeface="ＭＳ Ｐゴシック" panose="020B0600070205080204" pitchFamily="34" charset="-128"/>
              </a:rPr>
              <a:t>，</a:t>
            </a:r>
            <a:r>
              <a:rPr lang="en-US" altLang="zh-CN">
                <a:cs typeface="ＭＳ Ｐゴシック" panose="020B0600070205080204" pitchFamily="34" charset="-128"/>
              </a:rPr>
              <a:t>ACM Fellow</a:t>
            </a:r>
          </a:p>
          <a:p>
            <a:pPr lvl="1" eaLnBrk="1" hangingPunct="1"/>
            <a:r>
              <a:rPr lang="zh-CN" altLang="en-US"/>
              <a:t>基于统计语言建模</a:t>
            </a:r>
            <a:r>
              <a:rPr lang="en-US" altLang="zh-CN"/>
              <a:t>IR</a:t>
            </a:r>
            <a:r>
              <a:rPr lang="zh-CN" altLang="en-US"/>
              <a:t>模型的提出者和倡导者</a:t>
            </a:r>
          </a:p>
          <a:p>
            <a:pPr lvl="1" eaLnBrk="1" hangingPunct="1"/>
            <a:r>
              <a:rPr lang="zh-CN" altLang="en-US"/>
              <a:t>和</a:t>
            </a:r>
            <a:r>
              <a:rPr lang="en-US" altLang="zh-CN"/>
              <a:t>CMU</a:t>
            </a:r>
            <a:r>
              <a:rPr lang="zh-CN" altLang="en-US"/>
              <a:t>共同开发了</a:t>
            </a:r>
            <a:r>
              <a:rPr lang="en-US" altLang="zh-CN"/>
              <a:t>Lemur</a:t>
            </a:r>
            <a:r>
              <a:rPr lang="zh-CN" altLang="en-US"/>
              <a:t>工具</a:t>
            </a:r>
          </a:p>
          <a:p>
            <a:pPr lvl="1" eaLnBrk="1" hangingPunct="1"/>
            <a:r>
              <a:rPr lang="en-US" altLang="zh-CN"/>
              <a:t>2003</a:t>
            </a:r>
            <a:r>
              <a:rPr lang="zh-CN" altLang="en-US"/>
              <a:t>年</a:t>
            </a:r>
            <a:r>
              <a:rPr lang="en-US" altLang="zh-CN"/>
              <a:t>Salton</a:t>
            </a:r>
            <a:r>
              <a:rPr lang="zh-CN" altLang="en-US"/>
              <a:t>奖得主</a:t>
            </a:r>
          </a:p>
          <a:p>
            <a:pPr eaLnBrk="1" hangingPunct="1"/>
            <a:endParaRPr lang="en-US" altLang="zh-CN">
              <a:cs typeface="ＭＳ Ｐゴシック" panose="020B0600070205080204" pitchFamily="34" charset="-128"/>
            </a:endParaRPr>
          </a:p>
        </p:txBody>
      </p:sp>
      <p:sp>
        <p:nvSpPr>
          <p:cNvPr id="7680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6D03994C-05F9-4253-AD17-53D214924E1D}" type="slidenum">
              <a:rPr lang="en-US" altLang="zh-CN" sz="1200" smtClean="0">
                <a:solidFill>
                  <a:srgbClr val="898989"/>
                </a:solidFill>
                <a:latin typeface="Calibri" panose="020F0502020204030204" pitchFamily="34" charset="0"/>
              </a:rPr>
              <a:pPr>
                <a:spcBef>
                  <a:spcPct val="0"/>
                </a:spcBef>
                <a:buClrTx/>
                <a:buFontTx/>
                <a:buNone/>
              </a:pPr>
              <a:t>62</a:t>
            </a:fld>
            <a:endParaRPr lang="en-US" altLang="zh-CN" sz="1200">
              <a:solidFill>
                <a:srgbClr val="898989"/>
              </a:solidFill>
              <a:latin typeface="Calibri" panose="020F0502020204030204" pitchFamily="34" charset="0"/>
            </a:endParaRPr>
          </a:p>
        </p:txBody>
      </p:sp>
      <p:pic>
        <p:nvPicPr>
          <p:cNvPr id="76805" name="Picture 5" descr="Cro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4797425"/>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4" descr="Robert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5" y="2349500"/>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a:t>国际著名研究机构和代表人物</a:t>
            </a:r>
          </a:p>
        </p:txBody>
      </p:sp>
      <p:sp>
        <p:nvSpPr>
          <p:cNvPr id="78851" name="Rectangle 3"/>
          <p:cNvSpPr>
            <a:spLocks noGrp="1" noChangeArrowheads="1"/>
          </p:cNvSpPr>
          <p:nvPr>
            <p:ph idx="1"/>
          </p:nvPr>
        </p:nvSpPr>
        <p:spPr/>
        <p:txBody>
          <a:bodyPr/>
          <a:lstStyle/>
          <a:p>
            <a:pPr eaLnBrk="1" hangingPunct="1"/>
            <a:r>
              <a:rPr lang="zh-CN" altLang="en-US">
                <a:cs typeface="ＭＳ Ｐゴシック" panose="020B0600070205080204" pitchFamily="34" charset="-128"/>
              </a:rPr>
              <a:t>英国</a:t>
            </a:r>
            <a:r>
              <a:rPr lang="en-US" altLang="zh-CN">
                <a:cs typeface="ＭＳ Ｐゴシック" panose="020B0600070205080204" pitchFamily="34" charset="-128"/>
              </a:rPr>
              <a:t>Glasgow</a:t>
            </a:r>
            <a:r>
              <a:rPr lang="zh-CN" altLang="en-US">
                <a:cs typeface="ＭＳ Ｐゴシック" panose="020B0600070205080204" pitchFamily="34" charset="-128"/>
              </a:rPr>
              <a:t>大学 </a:t>
            </a:r>
            <a:r>
              <a:rPr lang="en-US" altLang="zh-CN">
                <a:cs typeface="ＭＳ Ｐゴシック" panose="020B0600070205080204" pitchFamily="34" charset="-128"/>
              </a:rPr>
              <a:t>Rijsbergen</a:t>
            </a:r>
            <a:r>
              <a:rPr lang="zh-CN" altLang="en-US">
                <a:cs typeface="ＭＳ Ｐゴシック" panose="020B0600070205080204" pitchFamily="34" charset="-128"/>
              </a:rPr>
              <a:t>， </a:t>
            </a:r>
            <a:r>
              <a:rPr lang="en-US" altLang="zh-CN">
                <a:cs typeface="ＭＳ Ｐゴシック" panose="020B0600070205080204" pitchFamily="34" charset="-128"/>
              </a:rPr>
              <a:t>ACM Fellow</a:t>
            </a:r>
          </a:p>
          <a:p>
            <a:pPr lvl="1" eaLnBrk="1" hangingPunct="1"/>
            <a:r>
              <a:rPr lang="zh-CN" altLang="en-US"/>
              <a:t>信息检索逻辑推理学派的提出者和倡导者</a:t>
            </a:r>
          </a:p>
          <a:p>
            <a:pPr lvl="1" eaLnBrk="1" hangingPunct="1"/>
            <a:r>
              <a:rPr lang="zh-CN" altLang="en-US"/>
              <a:t>现在试图用量子理论解决</a:t>
            </a:r>
            <a:r>
              <a:rPr lang="en-US" altLang="zh-CN"/>
              <a:t>IR</a:t>
            </a:r>
            <a:r>
              <a:rPr lang="zh-CN" altLang="en-US"/>
              <a:t>问题</a:t>
            </a:r>
          </a:p>
          <a:p>
            <a:pPr lvl="1" eaLnBrk="1" hangingPunct="1"/>
            <a:r>
              <a:rPr lang="en-US" altLang="zh-CN"/>
              <a:t>2006</a:t>
            </a:r>
            <a:r>
              <a:rPr lang="zh-CN" altLang="en-US"/>
              <a:t>年</a:t>
            </a:r>
            <a:r>
              <a:rPr lang="en-US" altLang="zh-CN"/>
              <a:t>Salton</a:t>
            </a:r>
            <a:r>
              <a:rPr lang="zh-CN" altLang="en-US"/>
              <a:t>奖得主</a:t>
            </a:r>
          </a:p>
          <a:p>
            <a:pPr eaLnBrk="1" hangingPunct="1"/>
            <a:endParaRPr lang="en-US" altLang="zh-CN">
              <a:cs typeface="ＭＳ Ｐゴシック" panose="020B0600070205080204" pitchFamily="34" charset="-128"/>
            </a:endParaRPr>
          </a:p>
          <a:p>
            <a:pPr eaLnBrk="1" hangingPunct="1"/>
            <a:endParaRPr lang="en-US" altLang="zh-CN">
              <a:cs typeface="ＭＳ Ｐゴシック" panose="020B0600070205080204" pitchFamily="34" charset="-128"/>
            </a:endParaRPr>
          </a:p>
          <a:p>
            <a:pPr eaLnBrk="1" hangingPunct="1"/>
            <a:r>
              <a:rPr lang="zh-CN" altLang="en-US">
                <a:cs typeface="ＭＳ Ｐゴシック" panose="020B0600070205080204" pitchFamily="34" charset="-128"/>
              </a:rPr>
              <a:t>微软美国研究院 </a:t>
            </a:r>
            <a:r>
              <a:rPr lang="en-US" altLang="zh-CN">
                <a:cs typeface="ＭＳ Ｐゴシック" panose="020B0600070205080204" pitchFamily="34" charset="-128"/>
              </a:rPr>
              <a:t>Susan Dumais</a:t>
            </a:r>
          </a:p>
          <a:p>
            <a:pPr lvl="1" eaLnBrk="1" hangingPunct="1"/>
            <a:r>
              <a:rPr lang="zh-CN" altLang="en-US"/>
              <a:t>隐性语义索引</a:t>
            </a:r>
            <a:r>
              <a:rPr lang="en-US" altLang="zh-CN"/>
              <a:t>LSI</a:t>
            </a:r>
            <a:r>
              <a:rPr lang="zh-CN" altLang="en-US"/>
              <a:t>的提出者</a:t>
            </a:r>
            <a:endParaRPr lang="en-US" altLang="zh-CN"/>
          </a:p>
          <a:p>
            <a:pPr lvl="1" eaLnBrk="1" hangingPunct="1"/>
            <a:r>
              <a:rPr lang="en-US" altLang="zh-CN"/>
              <a:t>2009</a:t>
            </a:r>
            <a:r>
              <a:rPr lang="zh-CN" altLang="en-US"/>
              <a:t>年</a:t>
            </a:r>
            <a:r>
              <a:rPr lang="en-US" altLang="zh-CN"/>
              <a:t>Salton</a:t>
            </a:r>
            <a:r>
              <a:rPr lang="zh-CN" altLang="en-US"/>
              <a:t>奖得主</a:t>
            </a:r>
          </a:p>
        </p:txBody>
      </p:sp>
      <p:sp>
        <p:nvSpPr>
          <p:cNvPr id="7885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FFC967C0-EA6B-4A05-BB4D-41F78CE84C98}" type="slidenum">
              <a:rPr lang="en-US" altLang="zh-CN" sz="1200" smtClean="0">
                <a:solidFill>
                  <a:srgbClr val="898989"/>
                </a:solidFill>
                <a:latin typeface="Calibri" panose="020F0502020204030204" pitchFamily="34" charset="0"/>
              </a:rPr>
              <a:pPr>
                <a:spcBef>
                  <a:spcPct val="0"/>
                </a:spcBef>
                <a:buClrTx/>
                <a:buFontTx/>
                <a:buNone/>
              </a:pPr>
              <a:t>63</a:t>
            </a:fld>
            <a:endParaRPr lang="en-US" altLang="zh-CN" sz="1200">
              <a:solidFill>
                <a:srgbClr val="898989"/>
              </a:solidFill>
              <a:latin typeface="Calibri" panose="020F0502020204030204" pitchFamily="34" charset="0"/>
            </a:endParaRPr>
          </a:p>
        </p:txBody>
      </p:sp>
      <p:pic>
        <p:nvPicPr>
          <p:cNvPr id="78853" name="图片 9" descr="sdumai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7775" y="4581525"/>
            <a:ext cx="12954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图片 11" descr="keith_van_rijsberge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96213" y="1844675"/>
            <a:ext cx="952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a:t>国际著名研究机构和代表人物</a:t>
            </a:r>
          </a:p>
        </p:txBody>
      </p:sp>
      <p:sp>
        <p:nvSpPr>
          <p:cNvPr id="80899" name="Rectangle 3"/>
          <p:cNvSpPr>
            <a:spLocks noGrp="1" noChangeArrowheads="1"/>
          </p:cNvSpPr>
          <p:nvPr>
            <p:ph idx="1"/>
          </p:nvPr>
        </p:nvSpPr>
        <p:spPr>
          <a:xfrm>
            <a:off x="468313" y="1700213"/>
            <a:ext cx="8229600" cy="4953000"/>
          </a:xfrm>
        </p:spPr>
        <p:txBody>
          <a:bodyPr/>
          <a:lstStyle/>
          <a:p>
            <a:pPr eaLnBrk="1" hangingPunct="1"/>
            <a:r>
              <a:rPr lang="zh-CN" altLang="en-US" dirty="0">
                <a:cs typeface="ＭＳ Ｐゴシック" panose="020B0600070205080204" pitchFamily="34" charset="-128"/>
              </a:rPr>
              <a:t>德国</a:t>
            </a:r>
            <a:r>
              <a:rPr lang="en-US" altLang="zh-CN" dirty="0">
                <a:cs typeface="ＭＳ Ｐゴシック" panose="020B0600070205080204" pitchFamily="34" charset="-128"/>
              </a:rPr>
              <a:t>Duisburg-Essen(</a:t>
            </a:r>
            <a:r>
              <a:rPr lang="zh-CN" altLang="en-US" dirty="0">
                <a:cs typeface="ＭＳ Ｐゴシック" panose="020B0600070205080204" pitchFamily="34" charset="-128"/>
              </a:rPr>
              <a:t>杜伊斯堡</a:t>
            </a:r>
            <a:r>
              <a:rPr lang="en-US" altLang="zh-CN" dirty="0">
                <a:cs typeface="ＭＳ Ｐゴシック" panose="020B0600070205080204" pitchFamily="34" charset="-128"/>
              </a:rPr>
              <a:t>-</a:t>
            </a:r>
            <a:r>
              <a:rPr lang="zh-CN" altLang="en-US" dirty="0">
                <a:cs typeface="ＭＳ Ｐゴシック" panose="020B0600070205080204" pitchFamily="34" charset="-128"/>
              </a:rPr>
              <a:t>埃森</a:t>
            </a:r>
            <a:r>
              <a:rPr lang="en-US" altLang="zh-CN" dirty="0">
                <a:cs typeface="ＭＳ Ｐゴシック" panose="020B0600070205080204" pitchFamily="34" charset="-128"/>
              </a:rPr>
              <a:t>)</a:t>
            </a:r>
            <a:r>
              <a:rPr lang="zh-CN" altLang="en-US" dirty="0">
                <a:cs typeface="ＭＳ Ｐゴシック" panose="020B0600070205080204" pitchFamily="34" charset="-128"/>
              </a:rPr>
              <a:t>大学</a:t>
            </a:r>
            <a:r>
              <a:rPr lang="en-US" altLang="zh-CN" dirty="0">
                <a:cs typeface="ＭＳ Ｐゴシック" panose="020B0600070205080204" pitchFamily="34" charset="-128"/>
              </a:rPr>
              <a:t>Norbert </a:t>
            </a:r>
            <a:r>
              <a:rPr lang="en-US" altLang="zh-CN" dirty="0" err="1">
                <a:cs typeface="ＭＳ Ｐゴシック" panose="020B0600070205080204" pitchFamily="34" charset="-128"/>
              </a:rPr>
              <a:t>Fuhr</a:t>
            </a:r>
            <a:r>
              <a:rPr lang="zh-CN" altLang="en-US" dirty="0">
                <a:cs typeface="ＭＳ Ｐゴシック" panose="020B0600070205080204" pitchFamily="34" charset="-128"/>
              </a:rPr>
              <a:t>教授</a:t>
            </a:r>
            <a:endParaRPr lang="en-US" altLang="zh-CN" dirty="0">
              <a:cs typeface="ＭＳ Ｐゴシック" panose="020B0600070205080204" pitchFamily="34" charset="-128"/>
            </a:endParaRPr>
          </a:p>
          <a:p>
            <a:pPr lvl="1" eaLnBrk="1" hangingPunct="1"/>
            <a:r>
              <a:rPr lang="zh-CN" altLang="en-US" dirty="0"/>
              <a:t>信息检索和数据库上的理论贡献</a:t>
            </a:r>
            <a:endParaRPr lang="en-US" altLang="zh-CN" dirty="0"/>
          </a:p>
          <a:p>
            <a:pPr lvl="1" eaLnBrk="1" hangingPunct="1"/>
            <a:r>
              <a:rPr lang="zh-CN" altLang="en-US" dirty="0"/>
              <a:t>信息检索概率学派的杰出代表人物之一</a:t>
            </a:r>
            <a:endParaRPr lang="en-US" altLang="zh-CN" dirty="0"/>
          </a:p>
          <a:p>
            <a:pPr lvl="1" eaLnBrk="1" hangingPunct="1"/>
            <a:r>
              <a:rPr lang="zh-CN" altLang="en-US" dirty="0"/>
              <a:t>数据库和</a:t>
            </a:r>
            <a:r>
              <a:rPr lang="en-US" altLang="zh-CN" dirty="0"/>
              <a:t>XML</a:t>
            </a:r>
            <a:r>
              <a:rPr lang="zh-CN" altLang="en-US" dirty="0"/>
              <a:t>检索的主要代表人物</a:t>
            </a:r>
            <a:endParaRPr lang="en-US" altLang="zh-CN" dirty="0"/>
          </a:p>
          <a:p>
            <a:pPr lvl="1" eaLnBrk="1" hangingPunct="1"/>
            <a:r>
              <a:rPr lang="zh-CN" altLang="en-US" dirty="0"/>
              <a:t>交互式检索</a:t>
            </a:r>
            <a:r>
              <a:rPr lang="en-US" altLang="zh-CN" dirty="0"/>
              <a:t>(Interactive Retrieval)</a:t>
            </a:r>
            <a:r>
              <a:rPr lang="zh-CN" altLang="en-US" dirty="0"/>
              <a:t>的重要人物</a:t>
            </a:r>
          </a:p>
          <a:p>
            <a:pPr lvl="1" eaLnBrk="1" hangingPunct="1"/>
            <a:r>
              <a:rPr lang="en-US" altLang="zh-CN" dirty="0"/>
              <a:t>2012</a:t>
            </a:r>
            <a:r>
              <a:rPr lang="zh-CN" altLang="en-US" dirty="0"/>
              <a:t>年</a:t>
            </a:r>
            <a:r>
              <a:rPr lang="en-US" altLang="zh-CN" dirty="0"/>
              <a:t>Salton</a:t>
            </a:r>
            <a:r>
              <a:rPr lang="zh-CN" altLang="en-US" dirty="0"/>
              <a:t>奖得主</a:t>
            </a:r>
          </a:p>
          <a:p>
            <a:pPr eaLnBrk="1" hangingPunct="1"/>
            <a:endParaRPr lang="en-US" altLang="zh-CN" dirty="0">
              <a:cs typeface="ＭＳ Ｐゴシック" panose="020B0600070205080204" pitchFamily="34" charset="-128"/>
            </a:endParaRPr>
          </a:p>
        </p:txBody>
      </p:sp>
      <p:sp>
        <p:nvSpPr>
          <p:cNvPr id="8090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02D8A4F0-7818-4D14-914C-9C7729F39228}" type="slidenum">
              <a:rPr lang="en-US" altLang="zh-CN" sz="1200" smtClean="0">
                <a:solidFill>
                  <a:srgbClr val="898989"/>
                </a:solidFill>
                <a:latin typeface="Calibri" panose="020F0502020204030204" pitchFamily="34" charset="0"/>
              </a:rPr>
              <a:pPr>
                <a:spcBef>
                  <a:spcPct val="0"/>
                </a:spcBef>
                <a:buClrTx/>
                <a:buFontTx/>
                <a:buNone/>
              </a:pPr>
              <a:t>64</a:t>
            </a:fld>
            <a:endParaRPr lang="en-US" altLang="zh-CN" sz="1200">
              <a:solidFill>
                <a:srgbClr val="898989"/>
              </a:solidFill>
              <a:latin typeface="Calibri" panose="020F0502020204030204" pitchFamily="34" charset="0"/>
            </a:endParaRPr>
          </a:p>
        </p:txBody>
      </p:sp>
      <p:pic>
        <p:nvPicPr>
          <p:cNvPr id="80901" name="图片 6" descr="norbert_fuhr (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2997200"/>
            <a:ext cx="12700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a:t>国际著名研究机构和代表人物</a:t>
            </a:r>
          </a:p>
        </p:txBody>
      </p:sp>
      <p:sp>
        <p:nvSpPr>
          <p:cNvPr id="82947" name="Rectangle 3"/>
          <p:cNvSpPr>
            <a:spLocks noGrp="1" noChangeArrowheads="1"/>
          </p:cNvSpPr>
          <p:nvPr>
            <p:ph idx="1"/>
          </p:nvPr>
        </p:nvSpPr>
        <p:spPr>
          <a:xfrm>
            <a:off x="468313" y="1700213"/>
            <a:ext cx="8229600" cy="4953000"/>
          </a:xfrm>
        </p:spPr>
        <p:txBody>
          <a:bodyPr/>
          <a:lstStyle/>
          <a:p>
            <a:pPr eaLnBrk="1" hangingPunct="1"/>
            <a:r>
              <a:rPr lang="zh-CN" altLang="en-US">
                <a:cs typeface="ＭＳ Ｐゴシック" panose="020B0600070205080204" pitchFamily="34" charset="-128"/>
              </a:rPr>
              <a:t>美国罗格斯新泽西州立大学</a:t>
            </a:r>
            <a:r>
              <a:rPr lang="en-US" altLang="zh-CN">
                <a:cs typeface="ＭＳ Ｐゴシック" panose="020B0600070205080204" pitchFamily="34" charset="-128"/>
              </a:rPr>
              <a:t>(Rutgers,  the State University of New Jersey )</a:t>
            </a:r>
            <a:r>
              <a:rPr lang="zh-CN" altLang="en-US">
                <a:cs typeface="ＭＳ Ｐゴシック" panose="020B0600070205080204" pitchFamily="34" charset="-128"/>
              </a:rPr>
              <a:t>的</a:t>
            </a:r>
            <a:r>
              <a:rPr lang="en-US" altLang="zh-CN">
                <a:cs typeface="ＭＳ Ｐゴシック" panose="020B0600070205080204" pitchFamily="34" charset="-128"/>
              </a:rPr>
              <a:t>Nicholas J. Belkin</a:t>
            </a:r>
            <a:r>
              <a:rPr lang="zh-CN" altLang="en-US">
                <a:cs typeface="ＭＳ Ｐゴシック" panose="020B0600070205080204" pitchFamily="34" charset="-128"/>
              </a:rPr>
              <a:t>教授</a:t>
            </a:r>
            <a:endParaRPr lang="en-US" altLang="zh-CN">
              <a:cs typeface="ＭＳ Ｐゴシック" panose="020B0600070205080204" pitchFamily="34" charset="-128"/>
            </a:endParaRPr>
          </a:p>
          <a:p>
            <a:pPr lvl="1" eaLnBrk="1" hangingPunct="1"/>
            <a:r>
              <a:rPr lang="zh-CN" altLang="en-US"/>
              <a:t>致力于人与信息的交互</a:t>
            </a:r>
            <a:endParaRPr lang="en-US" altLang="zh-CN"/>
          </a:p>
          <a:p>
            <a:pPr lvl="1" eaLnBrk="1" hangingPunct="1"/>
            <a:r>
              <a:rPr lang="en-US" altLang="zh-CN"/>
              <a:t>2015</a:t>
            </a:r>
            <a:r>
              <a:rPr lang="zh-CN" altLang="en-US"/>
              <a:t>年</a:t>
            </a:r>
            <a:r>
              <a:rPr lang="en-US" altLang="zh-CN"/>
              <a:t>Salton</a:t>
            </a:r>
            <a:r>
              <a:rPr lang="zh-CN" altLang="en-US"/>
              <a:t>奖得主</a:t>
            </a:r>
          </a:p>
          <a:p>
            <a:pPr eaLnBrk="1" hangingPunct="1"/>
            <a:endParaRPr lang="en-US" altLang="zh-CN">
              <a:cs typeface="ＭＳ Ｐゴシック" panose="020B0600070205080204" pitchFamily="34" charset="-128"/>
            </a:endParaRPr>
          </a:p>
        </p:txBody>
      </p:sp>
      <p:sp>
        <p:nvSpPr>
          <p:cNvPr id="829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CB0EAB97-03A9-4A59-8536-B2E6C2656FFE}" type="slidenum">
              <a:rPr lang="en-US" altLang="zh-CN" sz="1200" smtClean="0">
                <a:solidFill>
                  <a:srgbClr val="898989"/>
                </a:solidFill>
                <a:latin typeface="Calibri" panose="020F0502020204030204" pitchFamily="34" charset="0"/>
              </a:rPr>
              <a:pPr>
                <a:spcBef>
                  <a:spcPct val="0"/>
                </a:spcBef>
                <a:buClrTx/>
                <a:buFontTx/>
                <a:buNone/>
              </a:pPr>
              <a:t>65</a:t>
            </a:fld>
            <a:endParaRPr lang="en-US" altLang="zh-CN" sz="1200">
              <a:solidFill>
                <a:srgbClr val="898989"/>
              </a:solidFill>
              <a:latin typeface="Calibri" panose="020F0502020204030204" pitchFamily="34" charset="0"/>
            </a:endParaRPr>
          </a:p>
        </p:txBody>
      </p:sp>
      <p:pic>
        <p:nvPicPr>
          <p:cNvPr id="82949"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3688" y="3033713"/>
            <a:ext cx="1952625"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a:t>国际著名研究机构和代表人物</a:t>
            </a:r>
          </a:p>
        </p:txBody>
      </p:sp>
      <p:sp>
        <p:nvSpPr>
          <p:cNvPr id="89091" name="Rectangle 3"/>
          <p:cNvSpPr>
            <a:spLocks noGrp="1" noChangeArrowheads="1"/>
          </p:cNvSpPr>
          <p:nvPr>
            <p:ph idx="1"/>
          </p:nvPr>
        </p:nvSpPr>
        <p:spPr/>
        <p:txBody>
          <a:bodyPr/>
          <a:lstStyle/>
          <a:p>
            <a:pPr eaLnBrk="1" hangingPunct="1"/>
            <a:r>
              <a:rPr lang="zh-CN" altLang="en-US">
                <a:cs typeface="ＭＳ Ｐゴシック" panose="020B0600070205080204" pitchFamily="34" charset="-128"/>
              </a:rPr>
              <a:t>美国</a:t>
            </a:r>
            <a:r>
              <a:rPr lang="en-US" altLang="zh-CN">
                <a:cs typeface="ＭＳ Ｐゴシック" panose="020B0600070205080204" pitchFamily="34" charset="-128"/>
              </a:rPr>
              <a:t>CMU</a:t>
            </a:r>
          </a:p>
          <a:p>
            <a:pPr eaLnBrk="1" hangingPunct="1"/>
            <a:r>
              <a:rPr lang="zh-CN" altLang="en-US">
                <a:cs typeface="ＭＳ Ｐゴシック" panose="020B0600070205080204" pitchFamily="34" charset="-128"/>
              </a:rPr>
              <a:t>美国</a:t>
            </a:r>
            <a:r>
              <a:rPr lang="en-US" altLang="zh-CN">
                <a:cs typeface="ＭＳ Ｐゴシック" panose="020B0600070205080204" pitchFamily="34" charset="-128"/>
              </a:rPr>
              <a:t>UIUC</a:t>
            </a:r>
          </a:p>
          <a:p>
            <a:pPr eaLnBrk="1" hangingPunct="1"/>
            <a:r>
              <a:rPr lang="zh-CN" altLang="en-US">
                <a:cs typeface="ＭＳ Ｐゴシック" panose="020B0600070205080204" pitchFamily="34" charset="-128"/>
              </a:rPr>
              <a:t>微软研究院</a:t>
            </a:r>
          </a:p>
          <a:p>
            <a:pPr eaLnBrk="1" hangingPunct="1"/>
            <a:r>
              <a:rPr lang="en-US" altLang="zh-CN">
                <a:cs typeface="ＭＳ Ｐゴシック" panose="020B0600070205080204" pitchFamily="34" charset="-128"/>
              </a:rPr>
              <a:t>IBM</a:t>
            </a:r>
            <a:r>
              <a:rPr lang="zh-CN" altLang="en-US">
                <a:cs typeface="ＭＳ Ｐゴシック" panose="020B0600070205080204" pitchFamily="34" charset="-128"/>
              </a:rPr>
              <a:t>研究院</a:t>
            </a:r>
          </a:p>
          <a:p>
            <a:pPr eaLnBrk="1" hangingPunct="1"/>
            <a:r>
              <a:rPr lang="en-US" altLang="zh-CN">
                <a:cs typeface="ＭＳ Ｐゴシック" panose="020B0600070205080204" pitchFamily="34" charset="-128"/>
              </a:rPr>
              <a:t>Google</a:t>
            </a:r>
            <a:r>
              <a:rPr lang="zh-CN" altLang="en-US">
                <a:cs typeface="ＭＳ Ｐゴシック" panose="020B0600070205080204" pitchFamily="34" charset="-128"/>
              </a:rPr>
              <a:t>研究院</a:t>
            </a:r>
          </a:p>
          <a:p>
            <a:pPr eaLnBrk="1" hangingPunct="1"/>
            <a:r>
              <a:rPr lang="en-US" altLang="zh-CN">
                <a:cs typeface="ＭＳ Ｐゴシック" panose="020B0600070205080204" pitchFamily="34" charset="-128"/>
              </a:rPr>
              <a:t>Yahoo!</a:t>
            </a:r>
            <a:r>
              <a:rPr lang="zh-CN" altLang="en-US">
                <a:cs typeface="ＭＳ Ｐゴシック" panose="020B0600070205080204" pitchFamily="34" charset="-128"/>
              </a:rPr>
              <a:t>研究院</a:t>
            </a:r>
          </a:p>
        </p:txBody>
      </p:sp>
      <p:sp>
        <p:nvSpPr>
          <p:cNvPr id="8909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3EBA580C-15DD-4DDA-83E2-B30E70AC725B}" type="slidenum">
              <a:rPr lang="en-US" altLang="zh-CN" sz="1200" smtClean="0">
                <a:solidFill>
                  <a:srgbClr val="898989"/>
                </a:solidFill>
                <a:latin typeface="Calibri" panose="020F0502020204030204" pitchFamily="34" charset="0"/>
              </a:rPr>
              <a:pPr>
                <a:spcBef>
                  <a:spcPct val="0"/>
                </a:spcBef>
                <a:buClrTx/>
                <a:buFontTx/>
                <a:buNone/>
              </a:pPr>
              <a:t>66</a:t>
            </a:fld>
            <a:endParaRPr lang="en-US" altLang="zh-CN" sz="1200">
              <a:solidFill>
                <a:srgbClr val="898989"/>
              </a:solidFill>
              <a:latin typeface="Calibri" panose="020F05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a:t>一些活跃的华裔学者</a:t>
            </a:r>
          </a:p>
        </p:txBody>
      </p:sp>
      <p:sp>
        <p:nvSpPr>
          <p:cNvPr id="91139"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加拿大蒙特利尔大学聂建云教授</a:t>
            </a:r>
          </a:p>
          <a:p>
            <a:pPr lvl="1" eaLnBrk="1" hangingPunct="1"/>
            <a:r>
              <a:rPr lang="zh-CN" altLang="en-US" dirty="0"/>
              <a:t>跨语言检索</a:t>
            </a:r>
          </a:p>
          <a:p>
            <a:pPr lvl="1" eaLnBrk="1" hangingPunct="1"/>
            <a:r>
              <a:rPr lang="en-US" altLang="zh-CN" dirty="0"/>
              <a:t>IR</a:t>
            </a:r>
            <a:r>
              <a:rPr lang="zh-CN" altLang="en-US" dirty="0"/>
              <a:t>模型</a:t>
            </a:r>
          </a:p>
          <a:p>
            <a:pPr eaLnBrk="1" hangingPunct="1"/>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美国</a:t>
            </a:r>
            <a:r>
              <a:rPr lang="en-US" altLang="zh-CN" dirty="0">
                <a:cs typeface="ＭＳ Ｐゴシック" panose="020B0600070205080204" pitchFamily="34" charset="-128"/>
              </a:rPr>
              <a:t>UIUC </a:t>
            </a:r>
            <a:r>
              <a:rPr lang="zh-CN" altLang="en-US" dirty="0">
                <a:cs typeface="ＭＳ Ｐゴシック" panose="020B0600070205080204" pitchFamily="34" charset="-128"/>
              </a:rPr>
              <a:t>翟成祥</a:t>
            </a:r>
            <a:r>
              <a:rPr lang="en-US" altLang="zh-CN" dirty="0">
                <a:cs typeface="ＭＳ Ｐゴシック" panose="020B0600070205080204" pitchFamily="34" charset="-128"/>
              </a:rPr>
              <a:t>(</a:t>
            </a:r>
            <a:r>
              <a:rPr lang="en-US" altLang="zh-CN" dirty="0" err="1">
                <a:cs typeface="ＭＳ Ｐゴシック" panose="020B0600070205080204" pitchFamily="34" charset="-128"/>
              </a:rPr>
              <a:t>Chengxiang</a:t>
            </a:r>
            <a:r>
              <a:rPr lang="en-US" altLang="zh-CN" dirty="0">
                <a:cs typeface="ＭＳ Ｐゴシック" panose="020B0600070205080204" pitchFamily="34" charset="-128"/>
              </a:rPr>
              <a:t> </a:t>
            </a:r>
            <a:r>
              <a:rPr lang="en-US" altLang="zh-CN" dirty="0" err="1">
                <a:cs typeface="ＭＳ Ｐゴシック" panose="020B0600070205080204" pitchFamily="34" charset="-128"/>
              </a:rPr>
              <a:t>Zhai</a:t>
            </a:r>
            <a:r>
              <a:rPr lang="zh-CN" altLang="en-US" dirty="0">
                <a:cs typeface="ＭＳ Ｐゴシック" panose="020B0600070205080204" pitchFamily="34" charset="-128"/>
              </a:rPr>
              <a:t>博士</a:t>
            </a:r>
            <a:r>
              <a:rPr lang="en-US" altLang="zh-CN" dirty="0">
                <a:cs typeface="ＭＳ Ｐゴシック" panose="020B0600070205080204" pitchFamily="34" charset="-128"/>
              </a:rPr>
              <a:t>)</a:t>
            </a:r>
            <a:endParaRPr lang="zh-CN" altLang="en-US" dirty="0">
              <a:cs typeface="ＭＳ Ｐゴシック" panose="020B0600070205080204" pitchFamily="34" charset="-128"/>
            </a:endParaRPr>
          </a:p>
          <a:p>
            <a:pPr lvl="1" eaLnBrk="1" hangingPunct="1"/>
            <a:r>
              <a:rPr lang="en-US" altLang="zh-CN" dirty="0"/>
              <a:t>IR</a:t>
            </a:r>
            <a:r>
              <a:rPr lang="zh-CN" altLang="en-US" dirty="0"/>
              <a:t>模型、主题模型</a:t>
            </a:r>
            <a:r>
              <a:rPr lang="en-US" altLang="zh-CN" dirty="0"/>
              <a:t>(Topic Model)</a:t>
            </a:r>
            <a:endParaRPr lang="zh-CN" altLang="en-US" dirty="0"/>
          </a:p>
          <a:p>
            <a:pPr eaLnBrk="1" hangingPunct="1"/>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美国</a:t>
            </a:r>
            <a:r>
              <a:rPr lang="en-US" altLang="zh-CN" dirty="0">
                <a:cs typeface="ＭＳ Ｐゴシック" panose="020B0600070205080204" pitchFamily="34" charset="-128"/>
              </a:rPr>
              <a:t>CMU </a:t>
            </a:r>
            <a:r>
              <a:rPr lang="zh-CN" altLang="en-US" dirty="0">
                <a:cs typeface="ＭＳ Ｐゴシック" panose="020B0600070205080204" pitchFamily="34" charset="-128"/>
              </a:rPr>
              <a:t>杨颐明</a:t>
            </a:r>
            <a:r>
              <a:rPr lang="en-US" altLang="zh-CN" dirty="0">
                <a:cs typeface="ＭＳ Ｐゴシック" panose="020B0600070205080204" pitchFamily="34" charset="-128"/>
              </a:rPr>
              <a:t>(</a:t>
            </a:r>
            <a:r>
              <a:rPr lang="en-US" altLang="zh-CN" dirty="0" err="1">
                <a:cs typeface="ＭＳ Ｐゴシック" panose="020B0600070205080204" pitchFamily="34" charset="-128"/>
              </a:rPr>
              <a:t>Yiming</a:t>
            </a:r>
            <a:r>
              <a:rPr lang="en-US" altLang="zh-CN" dirty="0">
                <a:cs typeface="ＭＳ Ｐゴシック" panose="020B0600070205080204" pitchFamily="34" charset="-128"/>
              </a:rPr>
              <a:t> Yang)</a:t>
            </a:r>
            <a:r>
              <a:rPr lang="zh-CN" altLang="en-US" dirty="0">
                <a:cs typeface="ＭＳ Ｐゴシック" panose="020B0600070205080204" pitchFamily="34" charset="-128"/>
              </a:rPr>
              <a:t>教授</a:t>
            </a:r>
          </a:p>
          <a:p>
            <a:pPr lvl="1" eaLnBrk="1" hangingPunct="1"/>
            <a:r>
              <a:rPr lang="zh-CN" altLang="en-US" dirty="0"/>
              <a:t>文本分类领域最著名的学者之一</a:t>
            </a:r>
          </a:p>
          <a:p>
            <a:pPr eaLnBrk="1" hangingPunct="1"/>
            <a:endParaRPr lang="en-US" altLang="zh-CN" dirty="0">
              <a:cs typeface="ＭＳ Ｐゴシック" panose="020B0600070205080204" pitchFamily="34" charset="-128"/>
            </a:endParaRPr>
          </a:p>
        </p:txBody>
      </p:sp>
      <p:sp>
        <p:nvSpPr>
          <p:cNvPr id="9114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F38402BE-AA39-4553-9AC2-10381C78C888}" type="slidenum">
              <a:rPr lang="en-US" altLang="zh-CN" sz="1200" smtClean="0">
                <a:solidFill>
                  <a:srgbClr val="898989"/>
                </a:solidFill>
                <a:latin typeface="Calibri" panose="020F0502020204030204" pitchFamily="34" charset="0"/>
              </a:rPr>
              <a:pPr>
                <a:spcBef>
                  <a:spcPct val="0"/>
                </a:spcBef>
                <a:buClrTx/>
                <a:buFontTx/>
                <a:buNone/>
              </a:pPr>
              <a:t>67</a:t>
            </a:fld>
            <a:endParaRPr lang="en-US" altLang="zh-CN" sz="1200">
              <a:solidFill>
                <a:srgbClr val="898989"/>
              </a:solidFill>
              <a:latin typeface="Calibri" panose="020F0502020204030204" pitchFamily="34" charset="0"/>
            </a:endParaRPr>
          </a:p>
        </p:txBody>
      </p:sp>
      <p:pic>
        <p:nvPicPr>
          <p:cNvPr id="91141" name="Picture 4" descr="niejiany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2060575"/>
            <a:ext cx="1079500"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5" descr="Yangyim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4797425"/>
            <a:ext cx="108426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Picture 6" descr="zhaichengxia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288" y="3357563"/>
            <a:ext cx="10795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a:t>一些活跃的华裔学者</a:t>
            </a:r>
          </a:p>
        </p:txBody>
      </p:sp>
      <p:sp>
        <p:nvSpPr>
          <p:cNvPr id="73731" name="Rectangle 3"/>
          <p:cNvSpPr>
            <a:spLocks noGrp="1" noChangeArrowheads="1"/>
          </p:cNvSpPr>
          <p:nvPr>
            <p:ph idx="1"/>
          </p:nvPr>
        </p:nvSpPr>
        <p:spPr/>
        <p:txBody>
          <a:bodyPr/>
          <a:lstStyle/>
          <a:p>
            <a:pPr eaLnBrk="1" hangingPunct="1">
              <a:defRPr/>
            </a:pPr>
            <a:r>
              <a:rPr lang="zh-CN" altLang="en-US" dirty="0">
                <a:cs typeface="ＭＳ Ｐゴシック" panose="020B0600070205080204" pitchFamily="34" charset="-128"/>
              </a:rPr>
              <a:t>台湾中研院 简立峰</a:t>
            </a:r>
          </a:p>
          <a:p>
            <a:pPr lvl="1" eaLnBrk="1" hangingPunct="1">
              <a:defRPr/>
            </a:pPr>
            <a:r>
              <a:rPr lang="zh-CN" altLang="en-US" dirty="0"/>
              <a:t>号称“中文搜索”第一人</a:t>
            </a:r>
          </a:p>
          <a:p>
            <a:pPr lvl="1" eaLnBrk="1" hangingPunct="1">
              <a:defRPr/>
            </a:pPr>
            <a:r>
              <a:rPr lang="zh-CN" altLang="en-US" dirty="0"/>
              <a:t>加入</a:t>
            </a:r>
            <a:r>
              <a:rPr lang="en-US" altLang="zh-CN" dirty="0"/>
              <a:t>Google</a:t>
            </a:r>
            <a:r>
              <a:rPr lang="zh-CN" altLang="en-US" dirty="0"/>
              <a:t>研究院</a:t>
            </a:r>
          </a:p>
          <a:p>
            <a:pPr eaLnBrk="1" hangingPunct="1">
              <a:defRPr/>
            </a:pPr>
            <a:endParaRPr lang="en-US" altLang="zh-CN" dirty="0">
              <a:cs typeface="ＭＳ Ｐゴシック" panose="020B0600070205080204" pitchFamily="34" charset="-128"/>
            </a:endParaRPr>
          </a:p>
          <a:p>
            <a:pPr eaLnBrk="1" hangingPunct="1">
              <a:defRPr/>
            </a:pPr>
            <a:r>
              <a:rPr lang="zh-CN" altLang="en-US" dirty="0">
                <a:cs typeface="ＭＳ Ｐゴシック" panose="020B0600070205080204" pitchFamily="34" charset="-128"/>
              </a:rPr>
              <a:t>微软研究院的一大批学者</a:t>
            </a:r>
          </a:p>
          <a:p>
            <a:pPr lvl="1" eaLnBrk="1" hangingPunct="1">
              <a:defRPr/>
            </a:pPr>
            <a:r>
              <a:rPr lang="zh-CN" altLang="en-US" dirty="0">
                <a:latin typeface="+mj-ea"/>
                <a:ea typeface="+mj-ea"/>
              </a:rPr>
              <a:t>马维英</a:t>
            </a:r>
            <a:r>
              <a:rPr lang="en-US" altLang="zh-CN" dirty="0">
                <a:latin typeface="+mj-ea"/>
              </a:rPr>
              <a:t>【</a:t>
            </a:r>
            <a:r>
              <a:rPr lang="zh-CN" altLang="en-US" dirty="0">
                <a:latin typeface="+mj-ea"/>
              </a:rPr>
              <a:t>现在在今日头条</a:t>
            </a:r>
            <a:r>
              <a:rPr lang="en-US" altLang="zh-CN" dirty="0">
                <a:latin typeface="+mj-ea"/>
              </a:rPr>
              <a:t>】</a:t>
            </a:r>
            <a:endParaRPr lang="en-US" altLang="zh-CN" dirty="0">
              <a:latin typeface="+mj-ea"/>
              <a:ea typeface="+mj-ea"/>
            </a:endParaRPr>
          </a:p>
          <a:p>
            <a:pPr lvl="1" eaLnBrk="1" hangingPunct="1">
              <a:defRPr/>
            </a:pPr>
            <a:r>
              <a:rPr lang="zh-CN" altLang="en-US" dirty="0">
                <a:latin typeface="+mj-ea"/>
                <a:ea typeface="+mj-ea"/>
              </a:rPr>
              <a:t>李航</a:t>
            </a:r>
            <a:r>
              <a:rPr lang="en-US" altLang="zh-CN" dirty="0">
                <a:latin typeface="+mj-ea"/>
                <a:ea typeface="+mj-ea"/>
              </a:rPr>
              <a:t>【</a:t>
            </a:r>
            <a:r>
              <a:rPr lang="zh-CN" altLang="en-US" dirty="0">
                <a:latin typeface="+mj-ea"/>
                <a:ea typeface="+mj-ea"/>
              </a:rPr>
              <a:t>现在在华为诺亚方舟实验室</a:t>
            </a:r>
            <a:r>
              <a:rPr lang="en-US" altLang="zh-CN" dirty="0">
                <a:latin typeface="+mj-ea"/>
                <a:ea typeface="+mj-ea"/>
              </a:rPr>
              <a:t>】</a:t>
            </a:r>
          </a:p>
          <a:p>
            <a:pPr lvl="1" eaLnBrk="1" hangingPunct="1">
              <a:defRPr/>
            </a:pPr>
            <a:r>
              <a:rPr lang="zh-CN" altLang="en-US" dirty="0">
                <a:latin typeface="+mj-ea"/>
                <a:ea typeface="+mj-ea"/>
              </a:rPr>
              <a:t>文继荣</a:t>
            </a:r>
            <a:r>
              <a:rPr lang="en-US" altLang="zh-CN" dirty="0">
                <a:latin typeface="+mj-ea"/>
                <a:ea typeface="+mj-ea"/>
              </a:rPr>
              <a:t>【</a:t>
            </a:r>
            <a:r>
              <a:rPr lang="zh-CN" altLang="en-US" dirty="0">
                <a:latin typeface="+mj-ea"/>
                <a:ea typeface="+mj-ea"/>
              </a:rPr>
              <a:t>现在在人大</a:t>
            </a:r>
            <a:r>
              <a:rPr lang="en-US" altLang="zh-CN" dirty="0">
                <a:latin typeface="+mj-ea"/>
                <a:ea typeface="+mj-ea"/>
              </a:rPr>
              <a:t>】</a:t>
            </a:r>
          </a:p>
          <a:p>
            <a:pPr lvl="1" eaLnBrk="1" hangingPunct="1">
              <a:defRPr/>
            </a:pPr>
            <a:r>
              <a:rPr lang="zh-CN" altLang="en-US" dirty="0">
                <a:latin typeface="+mj-ea"/>
                <a:ea typeface="+mj-ea"/>
              </a:rPr>
              <a:t>高剑峰</a:t>
            </a:r>
            <a:endParaRPr lang="en-US" altLang="zh-CN" dirty="0">
              <a:latin typeface="+mj-ea"/>
              <a:ea typeface="+mj-ea"/>
            </a:endParaRPr>
          </a:p>
          <a:p>
            <a:pPr lvl="1" eaLnBrk="1" hangingPunct="1">
              <a:defRPr/>
            </a:pPr>
            <a:r>
              <a:rPr lang="en-US" altLang="zh-CN" dirty="0">
                <a:latin typeface="+mj-ea"/>
                <a:ea typeface="+mj-ea"/>
              </a:rPr>
              <a:t>……</a:t>
            </a:r>
          </a:p>
        </p:txBody>
      </p:sp>
      <p:sp>
        <p:nvSpPr>
          <p:cNvPr id="9318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348C8879-628E-4B30-8532-E36FD1F59F83}" type="slidenum">
              <a:rPr lang="en-US" altLang="zh-CN" sz="1200" smtClean="0">
                <a:solidFill>
                  <a:srgbClr val="898989"/>
                </a:solidFill>
                <a:latin typeface="Calibri" panose="020F0502020204030204" pitchFamily="34" charset="0"/>
              </a:rPr>
              <a:pPr>
                <a:spcBef>
                  <a:spcPct val="0"/>
                </a:spcBef>
                <a:buClrTx/>
                <a:buFontTx/>
                <a:buNone/>
              </a:pPr>
              <a:t>68</a:t>
            </a:fld>
            <a:endParaRPr lang="en-US" altLang="zh-CN" sz="1200">
              <a:solidFill>
                <a:srgbClr val="898989"/>
              </a:solidFill>
              <a:latin typeface="Calibri" panose="020F050202020403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a:t>国内一些相关研究机构</a:t>
            </a:r>
          </a:p>
        </p:txBody>
      </p:sp>
      <p:sp>
        <p:nvSpPr>
          <p:cNvPr id="95235" name="Rectangle 3"/>
          <p:cNvSpPr>
            <a:spLocks noGrp="1" noChangeArrowheads="1"/>
          </p:cNvSpPr>
          <p:nvPr>
            <p:ph idx="1"/>
          </p:nvPr>
        </p:nvSpPr>
        <p:spPr/>
        <p:txBody>
          <a:bodyPr/>
          <a:lstStyle/>
          <a:p>
            <a:pPr eaLnBrk="1" hangingPunct="1"/>
            <a:r>
              <a:rPr lang="zh-CN" altLang="en-US" sz="2400">
                <a:cs typeface="ＭＳ Ｐゴシック" panose="020B0600070205080204" pitchFamily="34" charset="-128"/>
              </a:rPr>
              <a:t>北京大学</a:t>
            </a:r>
          </a:p>
          <a:p>
            <a:pPr eaLnBrk="1" hangingPunct="1"/>
            <a:r>
              <a:rPr lang="zh-CN" altLang="en-US" sz="2400">
                <a:cs typeface="ＭＳ Ｐゴシック" panose="020B0600070205080204" pitchFamily="34" charset="-128"/>
              </a:rPr>
              <a:t>复旦大学</a:t>
            </a:r>
          </a:p>
          <a:p>
            <a:pPr eaLnBrk="1" hangingPunct="1"/>
            <a:r>
              <a:rPr lang="zh-CN" altLang="en-US" sz="2400">
                <a:cs typeface="ＭＳ Ｐゴシック" panose="020B0600070205080204" pitchFamily="34" charset="-128"/>
              </a:rPr>
              <a:t>清华大学</a:t>
            </a:r>
          </a:p>
          <a:p>
            <a:pPr eaLnBrk="1" hangingPunct="1"/>
            <a:r>
              <a:rPr lang="zh-CN" altLang="en-US" sz="2400">
                <a:cs typeface="ＭＳ Ｐゴシック" panose="020B0600070205080204" pitchFamily="34" charset="-128"/>
              </a:rPr>
              <a:t>哈尔滨工业大学</a:t>
            </a:r>
          </a:p>
          <a:p>
            <a:pPr eaLnBrk="1" hangingPunct="1"/>
            <a:r>
              <a:rPr lang="zh-CN" altLang="en-US" sz="2400">
                <a:cs typeface="ＭＳ Ｐゴシック" panose="020B0600070205080204" pitchFamily="34" charset="-128"/>
              </a:rPr>
              <a:t>上海交通大学</a:t>
            </a:r>
            <a:endParaRPr lang="en-US" altLang="zh-CN" sz="2400">
              <a:cs typeface="ＭＳ Ｐゴシック" panose="020B0600070205080204" pitchFamily="34" charset="-128"/>
            </a:endParaRPr>
          </a:p>
          <a:p>
            <a:pPr eaLnBrk="1" hangingPunct="1"/>
            <a:r>
              <a:rPr lang="zh-CN" altLang="en-US" sz="2400">
                <a:cs typeface="ＭＳ Ｐゴシック" panose="020B0600070205080204" pitchFamily="34" charset="-128"/>
              </a:rPr>
              <a:t>国科大</a:t>
            </a:r>
          </a:p>
          <a:p>
            <a:pPr eaLnBrk="1" hangingPunct="1"/>
            <a:r>
              <a:rPr lang="zh-CN" altLang="en-US" sz="2400">
                <a:cs typeface="ＭＳ Ｐゴシック" panose="020B0600070205080204" pitchFamily="34" charset="-128"/>
              </a:rPr>
              <a:t>中科院计算所</a:t>
            </a:r>
          </a:p>
          <a:p>
            <a:pPr eaLnBrk="1" hangingPunct="1"/>
            <a:r>
              <a:rPr lang="zh-CN" altLang="en-US" sz="2400">
                <a:cs typeface="ＭＳ Ｐゴシック" panose="020B0600070205080204" pitchFamily="34" charset="-128"/>
              </a:rPr>
              <a:t>中科院软件所</a:t>
            </a:r>
            <a:endParaRPr lang="en-US" altLang="zh-CN" sz="2400">
              <a:cs typeface="ＭＳ Ｐゴシック" panose="020B0600070205080204" pitchFamily="34" charset="-128"/>
            </a:endParaRPr>
          </a:p>
          <a:p>
            <a:pPr eaLnBrk="1" hangingPunct="1"/>
            <a:r>
              <a:rPr lang="zh-CN" altLang="en-US" sz="2400">
                <a:cs typeface="ＭＳ Ｐゴシック" panose="020B0600070205080204" pitchFamily="34" charset="-128"/>
              </a:rPr>
              <a:t>中科院信工所</a:t>
            </a:r>
          </a:p>
          <a:p>
            <a:pPr eaLnBrk="1" hangingPunct="1"/>
            <a:r>
              <a:rPr lang="zh-CN" altLang="en-US" sz="2400">
                <a:cs typeface="ＭＳ Ｐゴシック" panose="020B0600070205080204" pitchFamily="34" charset="-128"/>
              </a:rPr>
              <a:t>中科院自动化所</a:t>
            </a:r>
          </a:p>
          <a:p>
            <a:pPr eaLnBrk="1" hangingPunct="1"/>
            <a:r>
              <a:rPr lang="en-US" altLang="zh-CN" sz="2400">
                <a:cs typeface="ＭＳ Ｐゴシック" panose="020B0600070205080204" pitchFamily="34" charset="-128"/>
              </a:rPr>
              <a:t>……</a:t>
            </a:r>
          </a:p>
        </p:txBody>
      </p:sp>
      <p:sp>
        <p:nvSpPr>
          <p:cNvPr id="9523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3A6F2617-85A4-4380-A707-6448A8E0935F}" type="slidenum">
              <a:rPr lang="en-US" altLang="zh-CN" sz="1200" smtClean="0">
                <a:solidFill>
                  <a:srgbClr val="898989"/>
                </a:solidFill>
                <a:latin typeface="Calibri" panose="020F0502020204030204" pitchFamily="34" charset="0"/>
              </a:rPr>
              <a:pPr>
                <a:spcBef>
                  <a:spcPct val="0"/>
                </a:spcBef>
                <a:buClrTx/>
                <a:buFontTx/>
                <a:buNone/>
              </a:pPr>
              <a:t>69</a:t>
            </a:fld>
            <a:endParaRPr lang="en-US" altLang="zh-CN" sz="1200">
              <a:solidFill>
                <a:srgbClr val="898989"/>
              </a:solidFill>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提纲</a:t>
            </a:r>
          </a:p>
        </p:txBody>
      </p:sp>
      <p:sp>
        <p:nvSpPr>
          <p:cNvPr id="2" name="Rectangle 3"/>
          <p:cNvSpPr>
            <a:spLocks noGrp="1" noChangeArrowheads="1"/>
          </p:cNvSpPr>
          <p:nvPr>
            <p:ph type="body" sz="quarter" idx="13"/>
          </p:nvPr>
        </p:nvSpPr>
        <p:spPr>
          <a:xfrm>
            <a:off x="468313" y="1916113"/>
            <a:ext cx="8207375" cy="4321175"/>
          </a:xfrm>
        </p:spPr>
        <p:txBody>
          <a:bodyPr/>
          <a:lstStyle/>
          <a:p>
            <a:pPr eaLnBrk="1" hangingPunct="1">
              <a:defRPr/>
            </a:pPr>
            <a:r>
              <a:rPr lang="zh-CN" altLang="en-US" dirty="0"/>
              <a:t>什么是信息检索？</a:t>
            </a:r>
          </a:p>
          <a:p>
            <a:pPr eaLnBrk="1" hangingPunct="1">
              <a:defRPr/>
            </a:pPr>
            <a:r>
              <a:rPr lang="zh-CN" altLang="en-US" dirty="0">
                <a:solidFill>
                  <a:schemeClr val="accent1">
                    <a:lumMod val="20000"/>
                    <a:lumOff val="80000"/>
                  </a:schemeClr>
                </a:solidFill>
              </a:rPr>
              <a:t>为什么要学习信息检索？</a:t>
            </a:r>
          </a:p>
          <a:p>
            <a:pPr eaLnBrk="1" hangingPunct="1">
              <a:defRPr/>
            </a:pPr>
            <a:r>
              <a:rPr lang="zh-CN" altLang="en-US" dirty="0">
                <a:solidFill>
                  <a:schemeClr val="accent1">
                    <a:lumMod val="20000"/>
                    <a:lumOff val="80000"/>
                  </a:schemeClr>
                </a:solidFill>
              </a:rPr>
              <a:t>课程情况</a:t>
            </a:r>
          </a:p>
        </p:txBody>
      </p:sp>
      <p:sp>
        <p:nvSpPr>
          <p:cNvPr id="21508" name="灯片编号占位符 5"/>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93C4332F-5E09-4760-A3E4-0108EF7E2F5E}" type="slidenum">
              <a:rPr lang="en-US" altLang="zh-CN" sz="1200" smtClean="0">
                <a:solidFill>
                  <a:srgbClr val="898989"/>
                </a:solidFill>
                <a:latin typeface="Calibri" panose="020F0502020204030204" pitchFamily="34" charset="0"/>
              </a:rPr>
              <a:pPr>
                <a:spcBef>
                  <a:spcPct val="0"/>
                </a:spcBef>
                <a:buClrTx/>
                <a:buFontTx/>
                <a:buNone/>
              </a:pPr>
              <a:t>7</a:t>
            </a:fld>
            <a:endParaRPr lang="en-US" altLang="zh-CN" sz="1200">
              <a:solidFill>
                <a:srgbClr val="898989"/>
              </a:solidFill>
              <a:latin typeface="Calibri" panose="020F05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zh-CN" altLang="en-US"/>
              <a:t>重要会议</a:t>
            </a:r>
          </a:p>
        </p:txBody>
      </p:sp>
      <p:sp>
        <p:nvSpPr>
          <p:cNvPr id="97283" name="Rectangle 3"/>
          <p:cNvSpPr>
            <a:spLocks noGrp="1" noChangeArrowheads="1"/>
          </p:cNvSpPr>
          <p:nvPr>
            <p:ph idx="1"/>
          </p:nvPr>
        </p:nvSpPr>
        <p:spPr/>
        <p:txBody>
          <a:bodyPr/>
          <a:lstStyle/>
          <a:p>
            <a:pPr eaLnBrk="1" hangingPunct="1"/>
            <a:r>
              <a:rPr lang="zh-CN" altLang="en-US">
                <a:cs typeface="ＭＳ Ｐゴシック" panose="020B0600070205080204" pitchFamily="34" charset="-128"/>
              </a:rPr>
              <a:t>国际会议：</a:t>
            </a:r>
          </a:p>
          <a:p>
            <a:pPr lvl="1" eaLnBrk="1" hangingPunct="1"/>
            <a:r>
              <a:rPr lang="en-US" altLang="zh-CN"/>
              <a:t>SIGIR</a:t>
            </a:r>
            <a:r>
              <a:rPr lang="zh-CN" altLang="en-US"/>
              <a:t>、</a:t>
            </a:r>
            <a:r>
              <a:rPr lang="en-US" altLang="zh-CN"/>
              <a:t>ACL</a:t>
            </a:r>
            <a:r>
              <a:rPr lang="zh-CN" altLang="en-US"/>
              <a:t>、</a:t>
            </a:r>
            <a:r>
              <a:rPr lang="en-US" altLang="zh-CN"/>
              <a:t>WWW</a:t>
            </a:r>
            <a:r>
              <a:rPr lang="zh-CN" altLang="en-US"/>
              <a:t>、</a:t>
            </a:r>
            <a:r>
              <a:rPr lang="en-US" altLang="zh-CN"/>
              <a:t>SIGKDD</a:t>
            </a:r>
            <a:r>
              <a:rPr lang="zh-CN" altLang="en-US"/>
              <a:t>、</a:t>
            </a:r>
            <a:r>
              <a:rPr lang="en-US" altLang="zh-CN"/>
              <a:t>WSDM</a:t>
            </a:r>
            <a:r>
              <a:rPr lang="zh-CN" altLang="en-US"/>
              <a:t>、</a:t>
            </a:r>
            <a:r>
              <a:rPr lang="en-US" altLang="zh-CN"/>
              <a:t>ICML</a:t>
            </a:r>
          </a:p>
          <a:p>
            <a:pPr lvl="1" eaLnBrk="1" hangingPunct="1"/>
            <a:r>
              <a:rPr lang="en-US" altLang="zh-CN"/>
              <a:t>CIKM</a:t>
            </a:r>
            <a:r>
              <a:rPr lang="zh-CN" altLang="en-US"/>
              <a:t>、</a:t>
            </a:r>
            <a:r>
              <a:rPr lang="en-US" altLang="zh-CN"/>
              <a:t>EMNLP</a:t>
            </a:r>
            <a:r>
              <a:rPr lang="zh-CN" altLang="en-US"/>
              <a:t>、</a:t>
            </a:r>
            <a:r>
              <a:rPr lang="en-US" altLang="zh-CN"/>
              <a:t>COLING</a:t>
            </a:r>
          </a:p>
          <a:p>
            <a:pPr lvl="1" eaLnBrk="1" hangingPunct="1"/>
            <a:r>
              <a:rPr lang="en-US" altLang="zh-CN"/>
              <a:t>TREC</a:t>
            </a:r>
            <a:r>
              <a:rPr lang="zh-CN" altLang="en-US"/>
              <a:t>、</a:t>
            </a:r>
            <a:r>
              <a:rPr lang="en-US" altLang="zh-CN"/>
              <a:t>NTCIR</a:t>
            </a:r>
            <a:r>
              <a:rPr lang="zh-CN" altLang="en-US"/>
              <a:t>评测会议</a:t>
            </a:r>
            <a:endParaRPr lang="en-US" altLang="zh-CN"/>
          </a:p>
          <a:p>
            <a:pPr lvl="1" eaLnBrk="1" hangingPunct="1"/>
            <a:r>
              <a:rPr lang="en-US" altLang="zh-CN"/>
              <a:t>ECIR</a:t>
            </a:r>
            <a:r>
              <a:rPr lang="zh-CN" altLang="en-US"/>
              <a:t>、</a:t>
            </a:r>
            <a:r>
              <a:rPr lang="en-US" altLang="zh-CN"/>
              <a:t>AIRS</a:t>
            </a:r>
          </a:p>
          <a:p>
            <a:pPr eaLnBrk="1" hangingPunct="1"/>
            <a:endParaRPr lang="en-US" altLang="zh-CN">
              <a:cs typeface="ＭＳ Ｐゴシック" panose="020B0600070205080204" pitchFamily="34" charset="-128"/>
            </a:endParaRPr>
          </a:p>
          <a:p>
            <a:pPr eaLnBrk="1" hangingPunct="1"/>
            <a:r>
              <a:rPr lang="zh-CN" altLang="en-US">
                <a:cs typeface="ＭＳ Ｐゴシック" panose="020B0600070205080204" pitchFamily="34" charset="-128"/>
              </a:rPr>
              <a:t>国内会议：</a:t>
            </a:r>
          </a:p>
          <a:p>
            <a:pPr lvl="1" eaLnBrk="1" hangingPunct="1"/>
            <a:r>
              <a:rPr lang="zh-CN" altLang="en-US"/>
              <a:t>全国信息检索学术会议</a:t>
            </a:r>
            <a:r>
              <a:rPr lang="en-US" altLang="zh-CN"/>
              <a:t>(1</a:t>
            </a:r>
            <a:r>
              <a:rPr lang="zh-CN" altLang="en-US"/>
              <a:t>年一届</a:t>
            </a:r>
            <a:r>
              <a:rPr lang="en-US" altLang="zh-CN"/>
              <a:t>)</a:t>
            </a:r>
          </a:p>
          <a:p>
            <a:pPr lvl="1" eaLnBrk="1" hangingPunct="1"/>
            <a:r>
              <a:rPr lang="zh-CN" altLang="en-US"/>
              <a:t>全国计算语言学联合会议</a:t>
            </a:r>
            <a:r>
              <a:rPr lang="en-US" altLang="zh-CN"/>
              <a:t>(2</a:t>
            </a:r>
            <a:r>
              <a:rPr lang="zh-CN" altLang="en-US"/>
              <a:t>年一届</a:t>
            </a:r>
            <a:r>
              <a:rPr lang="en-US" altLang="zh-CN"/>
              <a:t>)</a:t>
            </a:r>
          </a:p>
        </p:txBody>
      </p:sp>
      <p:sp>
        <p:nvSpPr>
          <p:cNvPr id="9728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CCD1A803-9758-4741-B0F8-67DB5162B673}" type="slidenum">
              <a:rPr lang="en-US" altLang="zh-CN" sz="1200" smtClean="0">
                <a:solidFill>
                  <a:srgbClr val="898989"/>
                </a:solidFill>
                <a:latin typeface="Calibri" panose="020F0502020204030204" pitchFamily="34" charset="0"/>
              </a:rPr>
              <a:pPr>
                <a:spcBef>
                  <a:spcPct val="0"/>
                </a:spcBef>
                <a:buClrTx/>
                <a:buFontTx/>
                <a:buNone/>
              </a:pPr>
              <a:t>70</a:t>
            </a:fld>
            <a:endParaRPr lang="en-US" altLang="zh-CN" sz="1200">
              <a:solidFill>
                <a:srgbClr val="898989"/>
              </a:solidFill>
              <a:latin typeface="Calibri" panose="020F050202020403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a:t>ACM SIGIR</a:t>
            </a:r>
          </a:p>
        </p:txBody>
      </p:sp>
      <p:sp>
        <p:nvSpPr>
          <p:cNvPr id="99331" name="Rectangle 3"/>
          <p:cNvSpPr>
            <a:spLocks noGrp="1" noChangeArrowheads="1"/>
          </p:cNvSpPr>
          <p:nvPr>
            <p:ph idx="1"/>
          </p:nvPr>
        </p:nvSpPr>
        <p:spPr>
          <a:xfrm>
            <a:off x="457200" y="1600200"/>
            <a:ext cx="8229600" cy="5257800"/>
          </a:xfrm>
        </p:spPr>
        <p:txBody>
          <a:bodyPr/>
          <a:lstStyle/>
          <a:p>
            <a:pPr eaLnBrk="1" hangingPunct="1"/>
            <a:r>
              <a:rPr lang="en-US" altLang="zh-CN">
                <a:cs typeface="ＭＳ Ｐゴシック" panose="020B0600070205080204" pitchFamily="34" charset="-128"/>
              </a:rPr>
              <a:t>ACM</a:t>
            </a:r>
            <a:r>
              <a:rPr lang="zh-CN" altLang="en-US">
                <a:cs typeface="ＭＳ Ｐゴシック" panose="020B0600070205080204" pitchFamily="34" charset="-128"/>
              </a:rPr>
              <a:t>：美国计算机学会</a:t>
            </a:r>
          </a:p>
          <a:p>
            <a:pPr eaLnBrk="1" hangingPunct="1"/>
            <a:r>
              <a:rPr lang="en-US" altLang="zh-CN">
                <a:cs typeface="ＭＳ Ｐゴシック" panose="020B0600070205080204" pitchFamily="34" charset="-128"/>
              </a:rPr>
              <a:t>SIGIR</a:t>
            </a:r>
            <a:r>
              <a:rPr lang="zh-CN" altLang="en-US">
                <a:cs typeface="ＭＳ Ｐゴシック" panose="020B0600070205080204" pitchFamily="34" charset="-128"/>
              </a:rPr>
              <a:t>：</a:t>
            </a:r>
            <a:r>
              <a:rPr lang="en-US" altLang="zh-CN">
                <a:cs typeface="ＭＳ Ｐゴシック" panose="020B0600070205080204" pitchFamily="34" charset="-128"/>
              </a:rPr>
              <a:t>special interest group on information retrieval</a:t>
            </a:r>
            <a:r>
              <a:rPr lang="zh-CN" altLang="en-US">
                <a:cs typeface="ＭＳ Ｐゴシック" panose="020B0600070205080204" pitchFamily="34" charset="-128"/>
              </a:rPr>
              <a:t>，特定兴趣组</a:t>
            </a:r>
          </a:p>
          <a:p>
            <a:pPr eaLnBrk="1" hangingPunct="1"/>
            <a:r>
              <a:rPr lang="en-US" altLang="zh-CN">
                <a:cs typeface="ＭＳ Ｐゴシック" panose="020B0600070205080204" pitchFamily="34" charset="-128"/>
              </a:rPr>
              <a:t>ACM SIGIR Conference</a:t>
            </a:r>
            <a:r>
              <a:rPr lang="zh-CN" altLang="en-US">
                <a:cs typeface="ＭＳ Ｐゴシック" panose="020B0600070205080204" pitchFamily="34" charset="-128"/>
              </a:rPr>
              <a:t>：</a:t>
            </a:r>
            <a:r>
              <a:rPr lang="en-US" altLang="zh-CN">
                <a:cs typeface="ＭＳ Ｐゴシック" panose="020B0600070205080204" pitchFamily="34" charset="-128"/>
              </a:rPr>
              <a:t>IR</a:t>
            </a:r>
            <a:r>
              <a:rPr lang="zh-CN" altLang="en-US">
                <a:cs typeface="ＭＳ Ｐゴシック" panose="020B0600070205080204" pitchFamily="34" charset="-128"/>
              </a:rPr>
              <a:t>领域的最重要会议，起始于</a:t>
            </a:r>
            <a:r>
              <a:rPr lang="en-US" altLang="zh-CN">
                <a:cs typeface="ＭＳ Ｐゴシック" panose="020B0600070205080204" pitchFamily="34" charset="-128"/>
              </a:rPr>
              <a:t>1978</a:t>
            </a:r>
            <a:r>
              <a:rPr lang="zh-CN" altLang="en-US">
                <a:cs typeface="ＭＳ Ｐゴシック" panose="020B0600070205080204" pitchFamily="34" charset="-128"/>
              </a:rPr>
              <a:t>年，</a:t>
            </a:r>
            <a:r>
              <a:rPr lang="en-US" altLang="zh-CN">
                <a:cs typeface="ＭＳ Ｐゴシック" panose="020B0600070205080204" pitchFamily="34" charset="-128"/>
              </a:rPr>
              <a:t>2014</a:t>
            </a:r>
            <a:r>
              <a:rPr lang="zh-CN" altLang="en-US">
                <a:cs typeface="ＭＳ Ｐゴシック" panose="020B0600070205080204" pitchFamily="34" charset="-128"/>
              </a:rPr>
              <a:t>年是第</a:t>
            </a:r>
            <a:r>
              <a:rPr lang="en-US" altLang="zh-CN">
                <a:cs typeface="ＭＳ Ｐゴシック" panose="020B0600070205080204" pitchFamily="34" charset="-128"/>
              </a:rPr>
              <a:t>37</a:t>
            </a:r>
            <a:r>
              <a:rPr lang="zh-CN" altLang="en-US">
                <a:cs typeface="ＭＳ Ｐゴシック" panose="020B0600070205080204" pitchFamily="34" charset="-128"/>
              </a:rPr>
              <a:t>届。</a:t>
            </a:r>
            <a:endParaRPr lang="en-US" altLang="zh-CN">
              <a:cs typeface="ＭＳ Ｐゴシック" panose="020B0600070205080204" pitchFamily="34" charset="-128"/>
            </a:endParaRPr>
          </a:p>
          <a:p>
            <a:pPr eaLnBrk="1" hangingPunct="1"/>
            <a:r>
              <a:rPr lang="zh-CN" altLang="en-US">
                <a:cs typeface="ＭＳ Ｐゴシック" panose="020B0600070205080204" pitchFamily="34" charset="-128"/>
              </a:rPr>
              <a:t>会议地点在美洲、欧洲和亚太三个地区轮换。</a:t>
            </a:r>
            <a:endParaRPr lang="en-US" altLang="zh-CN">
              <a:cs typeface="ＭＳ Ｐゴシック" panose="020B0600070205080204" pitchFamily="34" charset="-128"/>
            </a:endParaRPr>
          </a:p>
          <a:p>
            <a:pPr lvl="1" eaLnBrk="1" hangingPunct="1"/>
            <a:r>
              <a:rPr lang="en-US" altLang="zh-CN">
                <a:ea typeface="ＭＳ Ｐゴシック" panose="020B0600070205080204" pitchFamily="34" charset="-128"/>
              </a:rPr>
              <a:t>2009</a:t>
            </a:r>
            <a:r>
              <a:rPr lang="zh-CN" altLang="en-US">
                <a:ea typeface="ＭＳ Ｐゴシック" panose="020B0600070205080204" pitchFamily="34" charset="-128"/>
              </a:rPr>
              <a:t>，美国波士顿         </a:t>
            </a:r>
            <a:r>
              <a:rPr lang="en-US" altLang="zh-CN">
                <a:ea typeface="ＭＳ Ｐゴシック" panose="020B0600070205080204" pitchFamily="34" charset="-128"/>
              </a:rPr>
              <a:t>2010</a:t>
            </a:r>
            <a:r>
              <a:rPr lang="zh-CN" altLang="en-US">
                <a:ea typeface="ＭＳ Ｐゴシック" panose="020B0600070205080204" pitchFamily="34" charset="-128"/>
              </a:rPr>
              <a:t>，瑞士日内瓦</a:t>
            </a:r>
            <a:endParaRPr lang="en-US" altLang="zh-CN">
              <a:ea typeface="ＭＳ Ｐゴシック" panose="020B0600070205080204" pitchFamily="34" charset="-128"/>
            </a:endParaRPr>
          </a:p>
          <a:p>
            <a:pPr lvl="1" eaLnBrk="1" hangingPunct="1"/>
            <a:r>
              <a:rPr lang="en-US" altLang="zh-CN">
                <a:ea typeface="ＭＳ Ｐゴシック" panose="020B0600070205080204" pitchFamily="34" charset="-128"/>
              </a:rPr>
              <a:t>2011</a:t>
            </a:r>
            <a:r>
              <a:rPr lang="zh-CN" altLang="en-US">
                <a:ea typeface="ＭＳ Ｐゴシック" panose="020B0600070205080204" pitchFamily="34" charset="-128"/>
              </a:rPr>
              <a:t>，北京                     </a:t>
            </a:r>
            <a:r>
              <a:rPr lang="en-US" altLang="zh-CN">
                <a:ea typeface="ＭＳ Ｐゴシック" panose="020B0600070205080204" pitchFamily="34" charset="-128"/>
              </a:rPr>
              <a:t>2012</a:t>
            </a:r>
            <a:r>
              <a:rPr lang="zh-CN" altLang="en-US">
                <a:ea typeface="ＭＳ Ｐゴシック" panose="020B0600070205080204" pitchFamily="34" charset="-128"/>
              </a:rPr>
              <a:t>，美国波特兰</a:t>
            </a:r>
            <a:endParaRPr lang="en-US" altLang="zh-CN">
              <a:ea typeface="ＭＳ Ｐゴシック" panose="020B0600070205080204" pitchFamily="34" charset="-128"/>
            </a:endParaRPr>
          </a:p>
          <a:p>
            <a:pPr lvl="1" eaLnBrk="1" hangingPunct="1"/>
            <a:r>
              <a:rPr lang="en-US" altLang="zh-CN">
                <a:ea typeface="ＭＳ Ｐゴシック" panose="020B0600070205080204" pitchFamily="34" charset="-128"/>
              </a:rPr>
              <a:t>2013</a:t>
            </a:r>
            <a:r>
              <a:rPr lang="zh-CN" altLang="en-US">
                <a:ea typeface="ＭＳ Ｐゴシック" panose="020B0600070205080204" pitchFamily="34" charset="-128"/>
              </a:rPr>
              <a:t>，爱尔兰都伯林     </a:t>
            </a:r>
            <a:r>
              <a:rPr lang="en-US" altLang="zh-CN">
                <a:ea typeface="ＭＳ Ｐゴシック" panose="020B0600070205080204" pitchFamily="34" charset="-128"/>
              </a:rPr>
              <a:t>2014</a:t>
            </a:r>
            <a:r>
              <a:rPr lang="zh-CN" altLang="en-US">
                <a:ea typeface="ＭＳ Ｐゴシック" panose="020B0600070205080204" pitchFamily="34" charset="-128"/>
              </a:rPr>
              <a:t>，澳洲黄金海岸</a:t>
            </a:r>
            <a:endParaRPr lang="en-US" altLang="zh-CN">
              <a:ea typeface="ＭＳ Ｐゴシック" panose="020B0600070205080204" pitchFamily="34" charset="-128"/>
            </a:endParaRPr>
          </a:p>
          <a:p>
            <a:pPr lvl="1" eaLnBrk="1" hangingPunct="1"/>
            <a:r>
              <a:rPr lang="en-US" altLang="zh-CN">
                <a:ea typeface="ＭＳ Ｐゴシック" panose="020B0600070205080204" pitchFamily="34" charset="-128"/>
              </a:rPr>
              <a:t>2015</a:t>
            </a:r>
            <a:r>
              <a:rPr lang="zh-CN" altLang="en-US">
                <a:ea typeface="ＭＳ Ｐゴシック" panose="020B0600070205080204" pitchFamily="34" charset="-128"/>
              </a:rPr>
              <a:t>，智利圣地亚哥</a:t>
            </a:r>
            <a:r>
              <a:rPr lang="en-US" altLang="zh-CN">
                <a:ea typeface="ＭＳ Ｐゴシック" panose="020B0600070205080204" pitchFamily="34" charset="-128"/>
              </a:rPr>
              <a:t>	 2016</a:t>
            </a:r>
            <a:r>
              <a:rPr lang="zh-CN" altLang="en-US">
                <a:ea typeface="ＭＳ Ｐゴシック" panose="020B0600070205080204" pitchFamily="34" charset="-128"/>
              </a:rPr>
              <a:t>，意大利比萨</a:t>
            </a:r>
            <a:endParaRPr lang="en-US" altLang="zh-CN">
              <a:ea typeface="ＭＳ Ｐゴシック" panose="020B0600070205080204" pitchFamily="34" charset="-128"/>
            </a:endParaRPr>
          </a:p>
          <a:p>
            <a:pPr lvl="1" eaLnBrk="1" hangingPunct="1"/>
            <a:r>
              <a:rPr lang="en-US" altLang="zh-CN">
                <a:ea typeface="ＭＳ Ｐゴシック" panose="020B0600070205080204" pitchFamily="34" charset="-128"/>
              </a:rPr>
              <a:t>2017</a:t>
            </a:r>
            <a:r>
              <a:rPr lang="zh-CN" altLang="en-US">
                <a:ea typeface="ＭＳ Ｐゴシック" panose="020B0600070205080204" pitchFamily="34" charset="-128"/>
              </a:rPr>
              <a:t>，日本东京</a:t>
            </a:r>
            <a:r>
              <a:rPr lang="en-US" altLang="zh-CN">
                <a:ea typeface="ＭＳ Ｐゴシック" panose="020B0600070205080204" pitchFamily="34" charset="-128"/>
              </a:rPr>
              <a:t>		</a:t>
            </a:r>
            <a:r>
              <a:rPr lang="zh-CN" altLang="en-US">
                <a:ea typeface="ＭＳ Ｐゴシック" panose="020B0600070205080204" pitchFamily="34" charset="-128"/>
              </a:rPr>
              <a:t> </a:t>
            </a:r>
            <a:r>
              <a:rPr lang="en-US" altLang="zh-CN">
                <a:ea typeface="ＭＳ Ｐゴシック" panose="020B0600070205080204" pitchFamily="34" charset="-128"/>
              </a:rPr>
              <a:t>……</a:t>
            </a:r>
            <a:endParaRPr lang="zh-CN" altLang="en-US">
              <a:ea typeface="ＭＳ Ｐゴシック" panose="020B0600070205080204" pitchFamily="34" charset="-128"/>
            </a:endParaRPr>
          </a:p>
        </p:txBody>
      </p:sp>
      <p:sp>
        <p:nvSpPr>
          <p:cNvPr id="993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3BC1553A-39DA-4685-8033-94648A4D46D1}" type="slidenum">
              <a:rPr lang="en-US" altLang="zh-CN" sz="1200" smtClean="0">
                <a:solidFill>
                  <a:srgbClr val="898989"/>
                </a:solidFill>
                <a:latin typeface="Calibri" panose="020F0502020204030204" pitchFamily="34" charset="0"/>
              </a:rPr>
              <a:pPr>
                <a:spcBef>
                  <a:spcPct val="0"/>
                </a:spcBef>
                <a:buClrTx/>
                <a:buFontTx/>
                <a:buNone/>
              </a:pPr>
              <a:t>71</a:t>
            </a:fld>
            <a:endParaRPr lang="en-US" altLang="zh-CN" sz="1200">
              <a:solidFill>
                <a:srgbClr val="898989"/>
              </a:solidFill>
              <a:latin typeface="Calibri" panose="020F050202020403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title"/>
          </p:nvPr>
        </p:nvSpPr>
        <p:spPr/>
        <p:txBody>
          <a:bodyPr/>
          <a:lstStyle/>
          <a:p>
            <a:pPr eaLnBrk="1" hangingPunct="1"/>
            <a:r>
              <a:rPr lang="en-US" altLang="zh-CN"/>
              <a:t>IR</a:t>
            </a:r>
            <a:r>
              <a:rPr lang="zh-CN" altLang="en-US"/>
              <a:t>及相关研究领域重要会议</a:t>
            </a:r>
          </a:p>
        </p:txBody>
      </p:sp>
      <p:sp>
        <p:nvSpPr>
          <p:cNvPr id="9" name="内容占位符 8"/>
          <p:cNvSpPr>
            <a:spLocks noGrp="1"/>
          </p:cNvSpPr>
          <p:nvPr>
            <p:ph idx="1"/>
          </p:nvPr>
        </p:nvSpPr>
        <p:spPr/>
        <p:txBody>
          <a:bodyPr/>
          <a:lstStyle/>
          <a:p>
            <a:endParaRPr lang="zh-CN" altLang="en-US"/>
          </a:p>
        </p:txBody>
      </p:sp>
      <p:sp>
        <p:nvSpPr>
          <p:cNvPr id="100355"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5AA6D739-10F4-48EB-8148-2F75D8718170}" type="slidenum">
              <a:rPr lang="en-US" altLang="zh-CN" sz="1200" smtClean="0">
                <a:solidFill>
                  <a:srgbClr val="898989"/>
                </a:solidFill>
                <a:latin typeface="Calibri" panose="020F0502020204030204" pitchFamily="34" charset="0"/>
              </a:rPr>
              <a:pPr>
                <a:spcBef>
                  <a:spcPct val="0"/>
                </a:spcBef>
                <a:buClrTx/>
                <a:buFontTx/>
                <a:buNone/>
              </a:pPr>
              <a:t>72</a:t>
            </a:fld>
            <a:endParaRPr lang="en-US" altLang="zh-CN" sz="1200">
              <a:solidFill>
                <a:srgbClr val="898989"/>
              </a:solidFill>
              <a:latin typeface="Calibri" panose="020F0502020204030204" pitchFamily="34" charset="0"/>
            </a:endParaRPr>
          </a:p>
        </p:txBody>
      </p:sp>
      <p:sp>
        <p:nvSpPr>
          <p:cNvPr id="100391" name="TextBox 40"/>
          <p:cNvSpPr txBox="1">
            <a:spLocks noChangeArrowheads="1"/>
          </p:cNvSpPr>
          <p:nvPr/>
        </p:nvSpPr>
        <p:spPr bwMode="auto">
          <a:xfrm>
            <a:off x="0" y="6505575"/>
            <a:ext cx="3492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400" dirty="0"/>
              <a:t>*本页借用了</a:t>
            </a:r>
            <a:r>
              <a:rPr lang="en-US" altLang="zh-CN" sz="1400" dirty="0" err="1"/>
              <a:t>Chengxiang</a:t>
            </a:r>
            <a:r>
              <a:rPr lang="en-US" altLang="zh-CN" sz="1400" dirty="0"/>
              <a:t> </a:t>
            </a:r>
            <a:r>
              <a:rPr lang="en-US" altLang="zh-CN" sz="1400" dirty="0" err="1"/>
              <a:t>Zhai</a:t>
            </a:r>
            <a:r>
              <a:rPr lang="zh-CN" altLang="en-US" sz="1400" dirty="0"/>
              <a:t>的课件</a:t>
            </a:r>
          </a:p>
        </p:txBody>
      </p:sp>
      <p:sp>
        <p:nvSpPr>
          <p:cNvPr id="41" name="Oval 2"/>
          <p:cNvSpPr>
            <a:spLocks noChangeArrowheads="1"/>
          </p:cNvSpPr>
          <p:nvPr/>
        </p:nvSpPr>
        <p:spPr bwMode="auto">
          <a:xfrm>
            <a:off x="3733800" y="3654896"/>
            <a:ext cx="2895600" cy="1371600"/>
          </a:xfrm>
          <a:prstGeom prst="ellipse">
            <a:avLst/>
          </a:prstGeom>
          <a:noFill/>
          <a:ln w="57150" cmpd="thickThin">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2" name="Oval 4"/>
          <p:cNvSpPr>
            <a:spLocks noChangeArrowheads="1"/>
          </p:cNvSpPr>
          <p:nvPr/>
        </p:nvSpPr>
        <p:spPr bwMode="auto">
          <a:xfrm>
            <a:off x="3962400" y="2283296"/>
            <a:ext cx="3200400" cy="1524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3" name="Text Box 5"/>
          <p:cNvSpPr txBox="1">
            <a:spLocks noChangeArrowheads="1"/>
          </p:cNvSpPr>
          <p:nvPr/>
        </p:nvSpPr>
        <p:spPr bwMode="auto">
          <a:xfrm>
            <a:off x="4572000" y="4035896"/>
            <a:ext cx="1400175" cy="376238"/>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ACM SIGIR</a:t>
            </a:r>
          </a:p>
        </p:txBody>
      </p:sp>
      <p:sp>
        <p:nvSpPr>
          <p:cNvPr id="44" name="Oval 6"/>
          <p:cNvSpPr>
            <a:spLocks noChangeArrowheads="1"/>
          </p:cNvSpPr>
          <p:nvPr/>
        </p:nvSpPr>
        <p:spPr bwMode="auto">
          <a:xfrm>
            <a:off x="1676400" y="4035896"/>
            <a:ext cx="25908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5" name="Text Box 7"/>
          <p:cNvSpPr txBox="1">
            <a:spLocks noChangeArrowheads="1"/>
          </p:cNvSpPr>
          <p:nvPr/>
        </p:nvSpPr>
        <p:spPr bwMode="auto">
          <a:xfrm>
            <a:off x="6561138" y="5178896"/>
            <a:ext cx="1787525" cy="307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400">
                <a:latin typeface="Gill Sans MT" panose="020B0502020104020203" pitchFamily="34" charset="0"/>
              </a:rPr>
              <a:t>ICDE, EDBT, TODS</a:t>
            </a:r>
          </a:p>
        </p:txBody>
      </p:sp>
      <p:sp>
        <p:nvSpPr>
          <p:cNvPr id="46" name="Oval 8"/>
          <p:cNvSpPr>
            <a:spLocks noChangeArrowheads="1"/>
          </p:cNvSpPr>
          <p:nvPr/>
        </p:nvSpPr>
        <p:spPr bwMode="auto">
          <a:xfrm>
            <a:off x="6019800" y="4264496"/>
            <a:ext cx="2819400" cy="1371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7" name="Text Box 9"/>
          <p:cNvSpPr txBox="1">
            <a:spLocks noChangeArrowheads="1"/>
          </p:cNvSpPr>
          <p:nvPr/>
        </p:nvSpPr>
        <p:spPr bwMode="auto">
          <a:xfrm>
            <a:off x="7081838" y="3807296"/>
            <a:ext cx="796925" cy="369888"/>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JASIS</a:t>
            </a:r>
          </a:p>
        </p:txBody>
      </p:sp>
      <p:sp>
        <p:nvSpPr>
          <p:cNvPr id="48" name="Oval 10"/>
          <p:cNvSpPr>
            <a:spLocks noChangeArrowheads="1"/>
          </p:cNvSpPr>
          <p:nvPr/>
        </p:nvSpPr>
        <p:spPr bwMode="auto">
          <a:xfrm>
            <a:off x="6096000" y="3197696"/>
            <a:ext cx="2743200" cy="1219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49" name="Text Box 11"/>
          <p:cNvSpPr txBox="1">
            <a:spLocks noChangeArrowheads="1"/>
          </p:cNvSpPr>
          <p:nvPr/>
        </p:nvSpPr>
        <p:spPr bwMode="auto">
          <a:xfrm>
            <a:off x="1925638" y="2308696"/>
            <a:ext cx="194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Learning/Mining</a:t>
            </a:r>
          </a:p>
        </p:txBody>
      </p:sp>
      <p:sp>
        <p:nvSpPr>
          <p:cNvPr id="50" name="Oval 12"/>
          <p:cNvSpPr>
            <a:spLocks noChangeArrowheads="1"/>
          </p:cNvSpPr>
          <p:nvPr/>
        </p:nvSpPr>
        <p:spPr bwMode="auto">
          <a:xfrm>
            <a:off x="1219200" y="2207096"/>
            <a:ext cx="3200400" cy="2133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51" name="Text Box 13"/>
          <p:cNvSpPr txBox="1">
            <a:spLocks noChangeArrowheads="1"/>
          </p:cNvSpPr>
          <p:nvPr/>
        </p:nvSpPr>
        <p:spPr bwMode="auto">
          <a:xfrm>
            <a:off x="2133600" y="449309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NLP</a:t>
            </a:r>
          </a:p>
        </p:txBody>
      </p:sp>
      <p:sp>
        <p:nvSpPr>
          <p:cNvPr id="52" name="Text Box 14"/>
          <p:cNvSpPr txBox="1">
            <a:spLocks noChangeArrowheads="1"/>
          </p:cNvSpPr>
          <p:nvPr/>
        </p:nvSpPr>
        <p:spPr bwMode="auto">
          <a:xfrm>
            <a:off x="4724400" y="2308696"/>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Applications</a:t>
            </a:r>
          </a:p>
        </p:txBody>
      </p:sp>
      <p:sp>
        <p:nvSpPr>
          <p:cNvPr id="53" name="Oval 15"/>
          <p:cNvSpPr>
            <a:spLocks noChangeArrowheads="1"/>
          </p:cNvSpPr>
          <p:nvPr/>
        </p:nvSpPr>
        <p:spPr bwMode="auto">
          <a:xfrm>
            <a:off x="228600" y="3731096"/>
            <a:ext cx="20574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54" name="Text Box 16"/>
          <p:cNvSpPr txBox="1">
            <a:spLocks noChangeArrowheads="1"/>
          </p:cNvSpPr>
          <p:nvPr/>
        </p:nvSpPr>
        <p:spPr bwMode="auto">
          <a:xfrm>
            <a:off x="544513" y="3832696"/>
            <a:ext cx="1150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Statistics</a:t>
            </a:r>
          </a:p>
        </p:txBody>
      </p:sp>
      <p:sp>
        <p:nvSpPr>
          <p:cNvPr id="55" name="Text Box 17"/>
          <p:cNvSpPr txBox="1">
            <a:spLocks noChangeArrowheads="1"/>
          </p:cNvSpPr>
          <p:nvPr/>
        </p:nvSpPr>
        <p:spPr bwMode="auto">
          <a:xfrm>
            <a:off x="4333875" y="5356696"/>
            <a:ext cx="2052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Software/systems</a:t>
            </a:r>
          </a:p>
        </p:txBody>
      </p:sp>
      <p:sp>
        <p:nvSpPr>
          <p:cNvPr id="56" name="Oval 18"/>
          <p:cNvSpPr>
            <a:spLocks noChangeArrowheads="1"/>
          </p:cNvSpPr>
          <p:nvPr/>
        </p:nvSpPr>
        <p:spPr bwMode="auto">
          <a:xfrm>
            <a:off x="4038600" y="4950296"/>
            <a:ext cx="2590800" cy="1143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57" name="Text Box 19"/>
          <p:cNvSpPr txBox="1">
            <a:spLocks noChangeArrowheads="1"/>
          </p:cNvSpPr>
          <p:nvPr/>
        </p:nvSpPr>
        <p:spPr bwMode="auto">
          <a:xfrm>
            <a:off x="1819275" y="5053484"/>
            <a:ext cx="2398713" cy="307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400" dirty="0">
                <a:latin typeface="Gill Sans MT" panose="020B0502020104020203" pitchFamily="34" charset="0"/>
              </a:rPr>
              <a:t>COLING, EMNLP, NAACL</a:t>
            </a:r>
          </a:p>
        </p:txBody>
      </p:sp>
      <p:sp>
        <p:nvSpPr>
          <p:cNvPr id="58" name="Rectangle 20"/>
          <p:cNvSpPr>
            <a:spLocks noChangeArrowheads="1"/>
          </p:cNvSpPr>
          <p:nvPr/>
        </p:nvSpPr>
        <p:spPr bwMode="auto">
          <a:xfrm>
            <a:off x="3429000" y="4264496"/>
            <a:ext cx="628650" cy="3667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HLT</a:t>
            </a:r>
          </a:p>
        </p:txBody>
      </p:sp>
      <p:sp>
        <p:nvSpPr>
          <p:cNvPr id="59" name="Text Box 21"/>
          <p:cNvSpPr txBox="1">
            <a:spLocks noChangeArrowheads="1"/>
          </p:cNvSpPr>
          <p:nvPr/>
        </p:nvSpPr>
        <p:spPr bwMode="auto">
          <a:xfrm>
            <a:off x="1600200" y="3045296"/>
            <a:ext cx="1536700"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400">
                <a:latin typeface="Gill Sans MT" panose="020B0502020104020203" pitchFamily="34" charset="0"/>
              </a:rPr>
              <a:t>ICML, NIPS, UAI</a:t>
            </a:r>
          </a:p>
        </p:txBody>
      </p:sp>
      <p:sp>
        <p:nvSpPr>
          <p:cNvPr id="60" name="Text Box 22"/>
          <p:cNvSpPr txBox="1">
            <a:spLocks noChangeArrowheads="1"/>
          </p:cNvSpPr>
          <p:nvPr/>
        </p:nvSpPr>
        <p:spPr bwMode="auto">
          <a:xfrm>
            <a:off x="4267200" y="3273896"/>
            <a:ext cx="1439863"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400">
                <a:latin typeface="Gill Sans MT" panose="020B0502020104020203" pitchFamily="34" charset="0"/>
              </a:rPr>
              <a:t>RECOMB, PSB</a:t>
            </a:r>
          </a:p>
        </p:txBody>
      </p:sp>
      <p:sp>
        <p:nvSpPr>
          <p:cNvPr id="61" name="Text Box 23"/>
          <p:cNvSpPr txBox="1">
            <a:spLocks noChangeArrowheads="1"/>
          </p:cNvSpPr>
          <p:nvPr/>
        </p:nvSpPr>
        <p:spPr bwMode="auto">
          <a:xfrm>
            <a:off x="6172200" y="3883496"/>
            <a:ext cx="712788" cy="336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600">
                <a:latin typeface="Gill Sans MT" panose="020B0502020104020203" pitchFamily="34" charset="0"/>
              </a:rPr>
              <a:t>JCDL</a:t>
            </a:r>
          </a:p>
        </p:txBody>
      </p:sp>
      <p:sp>
        <p:nvSpPr>
          <p:cNvPr id="62" name="Text Box 24"/>
          <p:cNvSpPr txBox="1">
            <a:spLocks noChangeArrowheads="1"/>
          </p:cNvSpPr>
          <p:nvPr/>
        </p:nvSpPr>
        <p:spPr bwMode="auto">
          <a:xfrm>
            <a:off x="7011988" y="3375496"/>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Info. Science</a:t>
            </a:r>
          </a:p>
        </p:txBody>
      </p:sp>
      <p:sp>
        <p:nvSpPr>
          <p:cNvPr id="63" name="Text Box 25"/>
          <p:cNvSpPr txBox="1">
            <a:spLocks noChangeArrowheads="1"/>
          </p:cNvSpPr>
          <p:nvPr/>
        </p:nvSpPr>
        <p:spPr bwMode="auto">
          <a:xfrm>
            <a:off x="4419600" y="3731096"/>
            <a:ext cx="163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Info Retrieval</a:t>
            </a:r>
          </a:p>
        </p:txBody>
      </p:sp>
      <p:sp>
        <p:nvSpPr>
          <p:cNvPr id="64" name="Text Box 26"/>
          <p:cNvSpPr txBox="1">
            <a:spLocks noChangeArrowheads="1"/>
          </p:cNvSpPr>
          <p:nvPr/>
        </p:nvSpPr>
        <p:spPr bwMode="auto">
          <a:xfrm>
            <a:off x="4191000" y="4442296"/>
            <a:ext cx="196215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600" dirty="0">
                <a:latin typeface="Gill Sans MT" panose="020B0502020104020203" pitchFamily="34" charset="0"/>
              </a:rPr>
              <a:t>ECIR, CIKM, TREC</a:t>
            </a:r>
          </a:p>
          <a:p>
            <a:pPr eaLnBrk="1" hangingPunct="1">
              <a:spcBef>
                <a:spcPct val="0"/>
              </a:spcBef>
              <a:buSzTx/>
              <a:buFontTx/>
              <a:buNone/>
            </a:pPr>
            <a:r>
              <a:rPr lang="en-US" altLang="en-US" sz="1600" dirty="0">
                <a:latin typeface="Gill Sans MT" panose="020B0502020104020203" pitchFamily="34" charset="0"/>
              </a:rPr>
              <a:t>TOIS, IRJ, IPM</a:t>
            </a:r>
          </a:p>
        </p:txBody>
      </p:sp>
      <p:sp>
        <p:nvSpPr>
          <p:cNvPr id="65" name="Text Box 27"/>
          <p:cNvSpPr txBox="1">
            <a:spLocks noChangeArrowheads="1"/>
          </p:cNvSpPr>
          <p:nvPr/>
        </p:nvSpPr>
        <p:spPr bwMode="auto">
          <a:xfrm>
            <a:off x="6781800" y="4416896"/>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Databases</a:t>
            </a:r>
          </a:p>
        </p:txBody>
      </p:sp>
      <p:sp>
        <p:nvSpPr>
          <p:cNvPr id="66" name="Text Box 28"/>
          <p:cNvSpPr txBox="1">
            <a:spLocks noChangeArrowheads="1"/>
          </p:cNvSpPr>
          <p:nvPr/>
        </p:nvSpPr>
        <p:spPr bwMode="auto">
          <a:xfrm>
            <a:off x="6324600" y="4721696"/>
            <a:ext cx="2495550" cy="369888"/>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800">
                <a:latin typeface="Gill Sans MT" panose="020B0502020104020203" pitchFamily="34" charset="0"/>
              </a:rPr>
              <a:t>ACM SIGMOD,VLDB</a:t>
            </a:r>
          </a:p>
        </p:txBody>
      </p:sp>
      <p:sp>
        <p:nvSpPr>
          <p:cNvPr id="67" name="Text Box 29"/>
          <p:cNvSpPr txBox="1">
            <a:spLocks noChangeArrowheads="1"/>
          </p:cNvSpPr>
          <p:nvPr/>
        </p:nvSpPr>
        <p:spPr bwMode="auto">
          <a:xfrm>
            <a:off x="2743200" y="4569296"/>
            <a:ext cx="609600" cy="346075"/>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600">
                <a:latin typeface="Gill Sans MT" panose="020B0502020104020203" pitchFamily="34" charset="0"/>
              </a:rPr>
              <a:t>ACL</a:t>
            </a:r>
          </a:p>
        </p:txBody>
      </p:sp>
      <p:sp>
        <p:nvSpPr>
          <p:cNvPr id="68" name="Text Box 30"/>
          <p:cNvSpPr txBox="1">
            <a:spLocks noChangeArrowheads="1"/>
          </p:cNvSpPr>
          <p:nvPr/>
        </p:nvSpPr>
        <p:spPr bwMode="auto">
          <a:xfrm>
            <a:off x="2438400" y="2664296"/>
            <a:ext cx="690563" cy="346075"/>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600">
                <a:latin typeface="Gill Sans MT" panose="020B0502020104020203" pitchFamily="34" charset="0"/>
              </a:rPr>
              <a:t>ICML</a:t>
            </a:r>
          </a:p>
        </p:txBody>
      </p:sp>
      <p:sp>
        <p:nvSpPr>
          <p:cNvPr id="69" name="Text Box 31"/>
          <p:cNvSpPr txBox="1">
            <a:spLocks noChangeArrowheads="1"/>
          </p:cNvSpPr>
          <p:nvPr/>
        </p:nvSpPr>
        <p:spPr bwMode="auto">
          <a:xfrm>
            <a:off x="2438400" y="4112096"/>
            <a:ext cx="688975" cy="346075"/>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600">
                <a:latin typeface="Gill Sans MT" panose="020B0502020104020203" pitchFamily="34" charset="0"/>
              </a:rPr>
              <a:t>AAAI</a:t>
            </a:r>
          </a:p>
        </p:txBody>
      </p:sp>
      <p:sp>
        <p:nvSpPr>
          <p:cNvPr id="70" name="Text Box 32"/>
          <p:cNvSpPr txBox="1">
            <a:spLocks noChangeArrowheads="1"/>
          </p:cNvSpPr>
          <p:nvPr/>
        </p:nvSpPr>
        <p:spPr bwMode="auto">
          <a:xfrm>
            <a:off x="2590800" y="3350096"/>
            <a:ext cx="1501775" cy="346075"/>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600">
                <a:latin typeface="Gill Sans MT" panose="020B0502020104020203" pitchFamily="34" charset="0"/>
              </a:rPr>
              <a:t>ACM SIGKDD</a:t>
            </a:r>
          </a:p>
        </p:txBody>
      </p:sp>
      <p:sp>
        <p:nvSpPr>
          <p:cNvPr id="71" name="Text Box 33"/>
          <p:cNvSpPr txBox="1">
            <a:spLocks noChangeArrowheads="1"/>
          </p:cNvSpPr>
          <p:nvPr/>
        </p:nvSpPr>
        <p:spPr bwMode="auto">
          <a:xfrm>
            <a:off x="4343400" y="2740496"/>
            <a:ext cx="701675" cy="346075"/>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600">
                <a:latin typeface="Gill Sans MT" panose="020B0502020104020203" pitchFamily="34" charset="0"/>
              </a:rPr>
              <a:t>ISMB</a:t>
            </a:r>
          </a:p>
        </p:txBody>
      </p:sp>
      <p:sp>
        <p:nvSpPr>
          <p:cNvPr id="72" name="Text Box 34"/>
          <p:cNvSpPr txBox="1">
            <a:spLocks noChangeArrowheads="1"/>
          </p:cNvSpPr>
          <p:nvPr/>
        </p:nvSpPr>
        <p:spPr bwMode="auto">
          <a:xfrm>
            <a:off x="5715000" y="2816696"/>
            <a:ext cx="769938" cy="346075"/>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600">
                <a:latin typeface="Gill Sans MT" panose="020B0502020104020203" pitchFamily="34" charset="0"/>
              </a:rPr>
              <a:t>WWW</a:t>
            </a:r>
          </a:p>
        </p:txBody>
      </p:sp>
      <p:sp>
        <p:nvSpPr>
          <p:cNvPr id="73" name="Text Box 34"/>
          <p:cNvSpPr txBox="1">
            <a:spLocks noChangeArrowheads="1"/>
          </p:cNvSpPr>
          <p:nvPr/>
        </p:nvSpPr>
        <p:spPr bwMode="auto">
          <a:xfrm>
            <a:off x="5867400" y="3197696"/>
            <a:ext cx="893763" cy="338138"/>
          </a:xfrm>
          <a:prstGeom prst="rect">
            <a:avLst/>
          </a:prstGeom>
          <a:solidFill>
            <a:srgbClr val="FFFF00"/>
          </a:solidFill>
          <a:ln w="9525">
            <a:solidFill>
              <a:srgbClr val="FF0000"/>
            </a:solidFill>
            <a:miter lim="800000"/>
            <a:headEnd/>
            <a:tailEnd/>
          </a:ln>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600">
                <a:latin typeface="Gill Sans MT" panose="020B0502020104020203" pitchFamily="34" charset="0"/>
              </a:rPr>
              <a:t>WSDM</a:t>
            </a:r>
          </a:p>
        </p:txBody>
      </p:sp>
      <p:sp>
        <p:nvSpPr>
          <p:cNvPr id="74" name="Text Box 21"/>
          <p:cNvSpPr txBox="1">
            <a:spLocks noChangeArrowheads="1"/>
          </p:cNvSpPr>
          <p:nvPr/>
        </p:nvSpPr>
        <p:spPr bwMode="auto">
          <a:xfrm>
            <a:off x="2514600" y="3731096"/>
            <a:ext cx="1176338" cy="307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400">
                <a:latin typeface="Gill Sans MT" panose="020B0502020104020203" pitchFamily="34" charset="0"/>
              </a:rPr>
              <a:t>ICDM, SDM</a:t>
            </a:r>
          </a:p>
        </p:txBody>
      </p:sp>
      <p:sp>
        <p:nvSpPr>
          <p:cNvPr id="75" name="Text Box 21"/>
          <p:cNvSpPr txBox="1">
            <a:spLocks noChangeArrowheads="1"/>
          </p:cNvSpPr>
          <p:nvPr/>
        </p:nvSpPr>
        <p:spPr bwMode="auto">
          <a:xfrm>
            <a:off x="4648200" y="5102696"/>
            <a:ext cx="654050" cy="307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1400">
                <a:latin typeface="Gill Sans MT" panose="020B0502020104020203" pitchFamily="34" charset="0"/>
              </a:rPr>
              <a:t>OSDI</a:t>
            </a: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zh-CN" altLang="en-US"/>
              <a:t>重要期刊</a:t>
            </a:r>
          </a:p>
        </p:txBody>
      </p:sp>
      <p:sp>
        <p:nvSpPr>
          <p:cNvPr id="102403" name="Rectangle 3"/>
          <p:cNvSpPr>
            <a:spLocks noGrp="1" noChangeArrowheads="1"/>
          </p:cNvSpPr>
          <p:nvPr>
            <p:ph idx="1"/>
          </p:nvPr>
        </p:nvSpPr>
        <p:spPr>
          <a:xfrm>
            <a:off x="457200" y="1428750"/>
            <a:ext cx="8229600" cy="4953000"/>
          </a:xfrm>
        </p:spPr>
        <p:txBody>
          <a:bodyPr/>
          <a:lstStyle/>
          <a:p>
            <a:pPr eaLnBrk="1" hangingPunct="1"/>
            <a:r>
              <a:rPr lang="zh-CN" altLang="en-US" dirty="0">
                <a:cs typeface="ＭＳ Ｐゴシック" panose="020B0600070205080204" pitchFamily="34" charset="-128"/>
              </a:rPr>
              <a:t>国际：</a:t>
            </a:r>
          </a:p>
          <a:p>
            <a:pPr lvl="1" eaLnBrk="1" hangingPunct="1"/>
            <a:r>
              <a:rPr lang="en-US" altLang="zh-CN" dirty="0"/>
              <a:t>ACM Transactions on Information Systems (TOIS)</a:t>
            </a:r>
          </a:p>
          <a:p>
            <a:pPr lvl="1" eaLnBrk="1" hangingPunct="1"/>
            <a:r>
              <a:rPr lang="en-US" altLang="zh-CN" dirty="0"/>
              <a:t>ACM Transactions on Asian Language Information Processing (TALIP)</a:t>
            </a:r>
          </a:p>
          <a:p>
            <a:pPr lvl="1" eaLnBrk="1" hangingPunct="1"/>
            <a:r>
              <a:rPr lang="en-US" altLang="zh-CN" dirty="0"/>
              <a:t>Information Processing &amp; Management (IP&amp;M)</a:t>
            </a:r>
          </a:p>
          <a:p>
            <a:pPr lvl="1" eaLnBrk="1" hangingPunct="1"/>
            <a:r>
              <a:rPr lang="en-US" altLang="zh-CN" dirty="0"/>
              <a:t>Information Retrieval</a:t>
            </a:r>
          </a:p>
          <a:p>
            <a:pPr lvl="1" eaLnBrk="1" hangingPunct="1"/>
            <a:r>
              <a:rPr lang="en-US" altLang="zh-CN" dirty="0"/>
              <a:t>JASIST (</a:t>
            </a:r>
            <a:r>
              <a:rPr lang="zh-CN" altLang="en-US" dirty="0"/>
              <a:t>美国情报学会会刊</a:t>
            </a:r>
            <a:r>
              <a:rPr lang="en-US" altLang="zh-CN" dirty="0"/>
              <a:t>)</a:t>
            </a:r>
          </a:p>
          <a:p>
            <a:pPr lvl="1" eaLnBrk="1" hangingPunct="1"/>
            <a:r>
              <a:rPr lang="en-US" altLang="zh-CN" dirty="0"/>
              <a:t>……</a:t>
            </a:r>
            <a:endParaRPr lang="en-US" altLang="zh-CN" dirty="0">
              <a:ea typeface="ＭＳ Ｐゴシック" panose="020B0600070205080204" pitchFamily="34" charset="-128"/>
            </a:endParaRPr>
          </a:p>
          <a:p>
            <a:pPr eaLnBrk="1" hangingPunct="1"/>
            <a:r>
              <a:rPr lang="zh-CN" altLang="en-US" dirty="0">
                <a:cs typeface="ＭＳ Ｐゴシック" panose="020B0600070205080204" pitchFamily="34" charset="-128"/>
              </a:rPr>
              <a:t>国内</a:t>
            </a:r>
          </a:p>
          <a:p>
            <a:pPr lvl="1" eaLnBrk="1" hangingPunct="1"/>
            <a:r>
              <a:rPr lang="zh-CN" altLang="en-US" dirty="0"/>
              <a:t>中文信息学报</a:t>
            </a:r>
          </a:p>
          <a:p>
            <a:pPr lvl="1" eaLnBrk="1" hangingPunct="1"/>
            <a:r>
              <a:rPr lang="zh-CN" altLang="en-US" dirty="0"/>
              <a:t>计算机学报</a:t>
            </a:r>
            <a:r>
              <a:rPr lang="en-US" altLang="zh-CN" dirty="0"/>
              <a:t>/</a:t>
            </a:r>
            <a:r>
              <a:rPr lang="zh-CN" altLang="en-US" dirty="0"/>
              <a:t>软件学报</a:t>
            </a:r>
            <a:r>
              <a:rPr lang="en-US" altLang="zh-CN" dirty="0"/>
              <a:t>/</a:t>
            </a:r>
            <a:r>
              <a:rPr lang="zh-CN" altLang="en-US" dirty="0"/>
              <a:t>计算机研究与发展</a:t>
            </a:r>
            <a:endParaRPr lang="en-US" altLang="zh-CN" dirty="0"/>
          </a:p>
          <a:p>
            <a:pPr lvl="1" eaLnBrk="1" hangingPunct="1"/>
            <a:r>
              <a:rPr lang="en-US" altLang="zh-CN" dirty="0"/>
              <a:t>……</a:t>
            </a:r>
            <a:endParaRPr lang="zh-CN" altLang="en-US" dirty="0"/>
          </a:p>
        </p:txBody>
      </p:sp>
      <p:sp>
        <p:nvSpPr>
          <p:cNvPr id="10240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A1D46A43-486B-44CC-BCEB-18FEBFB0488D}" type="slidenum">
              <a:rPr lang="en-US" altLang="zh-CN" sz="1200" smtClean="0">
                <a:solidFill>
                  <a:srgbClr val="898989"/>
                </a:solidFill>
                <a:latin typeface="Calibri" panose="020F0502020204030204" pitchFamily="34" charset="0"/>
              </a:rPr>
              <a:pPr>
                <a:spcBef>
                  <a:spcPct val="0"/>
                </a:spcBef>
                <a:buClrTx/>
                <a:buFontTx/>
                <a:buNone/>
              </a:pPr>
              <a:t>73</a:t>
            </a:fld>
            <a:endParaRPr lang="en-US" altLang="zh-CN" sz="1200">
              <a:solidFill>
                <a:srgbClr val="898989"/>
              </a:solidFill>
              <a:latin typeface="Calibri" panose="020F050202020403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zh-CN" altLang="en-US"/>
              <a:t>重要工具</a:t>
            </a:r>
          </a:p>
        </p:txBody>
      </p:sp>
      <p:sp>
        <p:nvSpPr>
          <p:cNvPr id="84995" name="Rectangle 3"/>
          <p:cNvSpPr>
            <a:spLocks noGrp="1" noChangeArrowheads="1"/>
          </p:cNvSpPr>
          <p:nvPr>
            <p:ph idx="1"/>
          </p:nvPr>
        </p:nvSpPr>
        <p:spPr>
          <a:xfrm>
            <a:off x="395288" y="1803400"/>
            <a:ext cx="7561262" cy="4953000"/>
          </a:xfrm>
        </p:spPr>
        <p:txBody>
          <a:bodyPr/>
          <a:lstStyle/>
          <a:p>
            <a:pPr eaLnBrk="1" hangingPunct="1">
              <a:defRPr/>
            </a:pPr>
            <a:r>
              <a:rPr lang="zh-CN" altLang="en-US" dirty="0">
                <a:cs typeface="ＭＳ Ｐゴシック" panose="020B0600070205080204" pitchFamily="34" charset="-128"/>
              </a:rPr>
              <a:t>实验平台</a:t>
            </a:r>
            <a:endParaRPr lang="en-US" altLang="zh-CN" dirty="0">
              <a:cs typeface="ＭＳ Ｐゴシック" panose="020B0600070205080204" pitchFamily="34" charset="-128"/>
            </a:endParaRPr>
          </a:p>
          <a:p>
            <a:pPr lvl="1" eaLnBrk="1" hangingPunct="1">
              <a:defRPr/>
            </a:pPr>
            <a:r>
              <a:rPr lang="en-US" altLang="zh-CN" dirty="0">
                <a:ea typeface="+mj-ea"/>
                <a:cs typeface="Times New Roman" panose="02020603050405020304" pitchFamily="18" charset="0"/>
              </a:rPr>
              <a:t>SMART</a:t>
            </a:r>
            <a:r>
              <a:rPr lang="zh-CN" altLang="en-US" dirty="0">
                <a:ea typeface="+mj-ea"/>
                <a:cs typeface="Times New Roman" panose="02020603050405020304" pitchFamily="18" charset="0"/>
              </a:rPr>
              <a:t>：向量空间模型工具</a:t>
            </a:r>
            <a:r>
              <a:rPr lang="en-US" altLang="zh-CN" dirty="0">
                <a:ea typeface="+mj-ea"/>
                <a:cs typeface="Times New Roman" panose="02020603050405020304" pitchFamily="18" charset="0"/>
              </a:rPr>
              <a:t>, C</a:t>
            </a:r>
            <a:r>
              <a:rPr lang="zh-CN" altLang="en-US" dirty="0">
                <a:ea typeface="+mj-ea"/>
                <a:cs typeface="Times New Roman" panose="02020603050405020304" pitchFamily="18" charset="0"/>
              </a:rPr>
              <a:t>编写</a:t>
            </a:r>
            <a:endParaRPr lang="en-US" altLang="zh-CN" dirty="0">
              <a:ea typeface="+mj-ea"/>
              <a:cs typeface="Times New Roman" panose="02020603050405020304" pitchFamily="18" charset="0"/>
            </a:endParaRPr>
          </a:p>
          <a:p>
            <a:pPr lvl="1" eaLnBrk="1" hangingPunct="1">
              <a:defRPr/>
            </a:pPr>
            <a:r>
              <a:rPr lang="en-US" altLang="zh-CN" dirty="0">
                <a:ea typeface="+mj-ea"/>
                <a:cs typeface="Times New Roman" panose="02020603050405020304" pitchFamily="18" charset="0"/>
              </a:rPr>
              <a:t>Lemur</a:t>
            </a:r>
            <a:r>
              <a:rPr lang="zh-CN" altLang="en-US" dirty="0">
                <a:ea typeface="+mj-ea"/>
                <a:cs typeface="Times New Roman" panose="02020603050405020304" pitchFamily="18" charset="0"/>
              </a:rPr>
              <a:t>、</a:t>
            </a:r>
            <a:r>
              <a:rPr lang="en-US" altLang="zh-CN" dirty="0">
                <a:ea typeface="+mj-ea"/>
                <a:cs typeface="Times New Roman" panose="02020603050405020304" pitchFamily="18" charset="0"/>
              </a:rPr>
              <a:t>Indri</a:t>
            </a:r>
            <a:r>
              <a:rPr lang="zh-CN" altLang="en-US" dirty="0">
                <a:ea typeface="+mj-ea"/>
                <a:cs typeface="Times New Roman" panose="02020603050405020304" pitchFamily="18" charset="0"/>
              </a:rPr>
              <a:t>：包含各种</a:t>
            </a:r>
            <a:r>
              <a:rPr lang="en-US" altLang="zh-CN" dirty="0">
                <a:ea typeface="+mj-ea"/>
                <a:cs typeface="Times New Roman" panose="02020603050405020304" pitchFamily="18" charset="0"/>
              </a:rPr>
              <a:t>IR</a:t>
            </a:r>
            <a:r>
              <a:rPr lang="zh-CN" altLang="en-US" dirty="0">
                <a:ea typeface="+mj-ea"/>
                <a:cs typeface="Times New Roman" panose="02020603050405020304" pitchFamily="18" charset="0"/>
              </a:rPr>
              <a:t>模型的实验平台，</a:t>
            </a:r>
            <a:r>
              <a:rPr lang="en-US" altLang="zh-CN" dirty="0">
                <a:ea typeface="+mj-ea"/>
                <a:cs typeface="Times New Roman" panose="02020603050405020304" pitchFamily="18" charset="0"/>
              </a:rPr>
              <a:t>C++</a:t>
            </a:r>
            <a:r>
              <a:rPr lang="zh-CN" altLang="en-US" dirty="0">
                <a:ea typeface="+mj-ea"/>
                <a:cs typeface="Times New Roman" panose="02020603050405020304" pitchFamily="18" charset="0"/>
              </a:rPr>
              <a:t>，可以直接对</a:t>
            </a:r>
            <a:r>
              <a:rPr lang="en-US" altLang="zh-CN" dirty="0">
                <a:ea typeface="+mj-ea"/>
                <a:cs typeface="Times New Roman" panose="02020603050405020304" pitchFamily="18" charset="0"/>
              </a:rPr>
              <a:t>TREC</a:t>
            </a:r>
            <a:r>
              <a:rPr lang="zh-CN" altLang="en-US" dirty="0">
                <a:ea typeface="+mj-ea"/>
                <a:cs typeface="Times New Roman" panose="02020603050405020304" pitchFamily="18" charset="0"/>
              </a:rPr>
              <a:t>语料进行处理，</a:t>
            </a:r>
            <a:r>
              <a:rPr lang="en-US" altLang="zh-CN" dirty="0" err="1">
                <a:ea typeface="+mj-ea"/>
                <a:cs typeface="Times New Roman" panose="02020603050405020304" pitchFamily="18" charset="0"/>
              </a:rPr>
              <a:t>CMU&amp;Umass</a:t>
            </a:r>
            <a:r>
              <a:rPr lang="zh-CN" altLang="en-US" dirty="0">
                <a:ea typeface="+mj-ea"/>
                <a:cs typeface="Times New Roman" panose="02020603050405020304" pitchFamily="18" charset="0"/>
              </a:rPr>
              <a:t>联合开发</a:t>
            </a:r>
            <a:endParaRPr lang="en-US" altLang="zh-CN" dirty="0">
              <a:ea typeface="+mj-ea"/>
              <a:cs typeface="Times New Roman" panose="02020603050405020304" pitchFamily="18" charset="0"/>
            </a:endParaRPr>
          </a:p>
          <a:p>
            <a:pPr lvl="1" eaLnBrk="1" hangingPunct="1">
              <a:defRPr/>
            </a:pPr>
            <a:r>
              <a:rPr lang="en-US" altLang="zh-CN" dirty="0">
                <a:ea typeface="+mj-ea"/>
                <a:cs typeface="Times New Roman" panose="02020603050405020304" pitchFamily="18" charset="0"/>
              </a:rPr>
              <a:t>Terrier</a:t>
            </a:r>
            <a:r>
              <a:rPr lang="zh-CN" altLang="en-US" dirty="0">
                <a:ea typeface="+mj-ea"/>
                <a:cs typeface="Times New Roman" panose="02020603050405020304" pitchFamily="18" charset="0"/>
              </a:rPr>
              <a:t>：格拉斯哥大学开发的</a:t>
            </a:r>
            <a:r>
              <a:rPr lang="en-US" altLang="zh-CN" dirty="0">
                <a:ea typeface="+mj-ea"/>
                <a:cs typeface="Times New Roman" panose="02020603050405020304" pitchFamily="18" charset="0"/>
              </a:rPr>
              <a:t>IR</a:t>
            </a:r>
            <a:r>
              <a:rPr lang="zh-CN" altLang="en-US" dirty="0">
                <a:ea typeface="+mj-ea"/>
                <a:cs typeface="Times New Roman" panose="02020603050405020304" pitchFamily="18" charset="0"/>
              </a:rPr>
              <a:t>实验平台，除其他</a:t>
            </a:r>
            <a:r>
              <a:rPr lang="en-US" altLang="zh-CN" dirty="0">
                <a:ea typeface="+mj-ea"/>
                <a:cs typeface="Times New Roman" panose="02020603050405020304" pitchFamily="18" charset="0"/>
              </a:rPr>
              <a:t>IR</a:t>
            </a:r>
            <a:r>
              <a:rPr lang="zh-CN" altLang="en-US" dirty="0">
                <a:ea typeface="+mj-ea"/>
                <a:cs typeface="Times New Roman" panose="02020603050405020304" pitchFamily="18" charset="0"/>
              </a:rPr>
              <a:t>模型外，还包含该组倡导的</a:t>
            </a:r>
            <a:r>
              <a:rPr lang="en-US" altLang="zh-CN" dirty="0">
                <a:ea typeface="+mj-ea"/>
                <a:cs typeface="Times New Roman" panose="02020603050405020304" pitchFamily="18" charset="0"/>
              </a:rPr>
              <a:t>DFR</a:t>
            </a:r>
            <a:r>
              <a:rPr lang="zh-CN" altLang="en-US" dirty="0">
                <a:ea typeface="+mj-ea"/>
                <a:cs typeface="Times New Roman" panose="02020603050405020304" pitchFamily="18" charset="0"/>
              </a:rPr>
              <a:t>模型，</a:t>
            </a:r>
            <a:r>
              <a:rPr lang="en-US" altLang="zh-CN" dirty="0">
                <a:ea typeface="+mj-ea"/>
                <a:cs typeface="Times New Roman" panose="02020603050405020304" pitchFamily="18" charset="0"/>
              </a:rPr>
              <a:t>Java</a:t>
            </a:r>
          </a:p>
          <a:p>
            <a:pPr lvl="1" eaLnBrk="1" hangingPunct="1">
              <a:defRPr/>
            </a:pPr>
            <a:r>
              <a:rPr lang="en-US" altLang="zh-CN" dirty="0">
                <a:ea typeface="+mj-ea"/>
                <a:cs typeface="Times New Roman" panose="02020603050405020304" pitchFamily="18" charset="0"/>
              </a:rPr>
              <a:t>Weka</a:t>
            </a:r>
            <a:r>
              <a:rPr lang="zh-CN" altLang="en-US" dirty="0">
                <a:ea typeface="+mj-ea"/>
                <a:cs typeface="Times New Roman" panose="02020603050405020304" pitchFamily="18" charset="0"/>
              </a:rPr>
              <a:t>：数据挖掘工具，</a:t>
            </a:r>
            <a:r>
              <a:rPr lang="en-US" altLang="zh-CN" dirty="0">
                <a:ea typeface="+mj-ea"/>
                <a:cs typeface="Times New Roman" panose="02020603050405020304" pitchFamily="18" charset="0"/>
              </a:rPr>
              <a:t>Java</a:t>
            </a:r>
            <a:r>
              <a:rPr lang="zh-CN" altLang="en-US" dirty="0">
                <a:ea typeface="+mj-ea"/>
                <a:cs typeface="Times New Roman" panose="02020603050405020304" pitchFamily="18" charset="0"/>
              </a:rPr>
              <a:t>编写</a:t>
            </a:r>
            <a:endParaRPr lang="en-US" altLang="zh-CN" dirty="0">
              <a:ea typeface="+mj-ea"/>
              <a:cs typeface="Times New Roman" panose="02020603050405020304" pitchFamily="18" charset="0"/>
            </a:endParaRPr>
          </a:p>
          <a:p>
            <a:pPr lvl="1" eaLnBrk="1" hangingPunct="1">
              <a:defRPr/>
            </a:pPr>
            <a:endParaRPr lang="en-US" altLang="zh-CN" dirty="0">
              <a:ea typeface="ＭＳ Ｐゴシック" panose="020B0600070205080204" pitchFamily="34" charset="-128"/>
            </a:endParaRPr>
          </a:p>
          <a:p>
            <a:pPr lvl="1" eaLnBrk="1" hangingPunct="1">
              <a:defRPr/>
            </a:pPr>
            <a:r>
              <a:rPr lang="en-US" altLang="zh-CN" dirty="0">
                <a:ea typeface="ＭＳ Ｐゴシック" panose="020B0600070205080204" pitchFamily="34" charset="-128"/>
              </a:rPr>
              <a:t>……</a:t>
            </a:r>
            <a:endParaRPr lang="zh-CN" altLang="en-US" dirty="0">
              <a:ea typeface="ＭＳ Ｐゴシック" panose="020B0600070205080204" pitchFamily="34" charset="-128"/>
            </a:endParaRPr>
          </a:p>
        </p:txBody>
      </p:sp>
      <p:sp>
        <p:nvSpPr>
          <p:cNvPr id="10445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CAA2EFF8-5B8F-43AE-B438-634D892A1AAC}" type="slidenum">
              <a:rPr lang="en-US" altLang="zh-CN" sz="1200" smtClean="0">
                <a:solidFill>
                  <a:srgbClr val="898989"/>
                </a:solidFill>
                <a:latin typeface="Calibri" panose="020F0502020204030204" pitchFamily="34" charset="0"/>
              </a:rPr>
              <a:pPr>
                <a:spcBef>
                  <a:spcPct val="0"/>
                </a:spcBef>
                <a:buClrTx/>
                <a:buFontTx/>
                <a:buNone/>
              </a:pPr>
              <a:t>74</a:t>
            </a:fld>
            <a:endParaRPr lang="en-US" altLang="zh-CN" sz="1200">
              <a:solidFill>
                <a:srgbClr val="898989"/>
              </a:solidFill>
              <a:latin typeface="Calibri" panose="020F050202020403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zh-CN" altLang="en-US"/>
              <a:t>重要工具</a:t>
            </a:r>
          </a:p>
        </p:txBody>
      </p:sp>
      <p:sp>
        <p:nvSpPr>
          <p:cNvPr id="87043" name="Rectangle 3"/>
          <p:cNvSpPr>
            <a:spLocks noGrp="1" noChangeArrowheads="1"/>
          </p:cNvSpPr>
          <p:nvPr>
            <p:ph idx="1"/>
          </p:nvPr>
        </p:nvSpPr>
        <p:spPr>
          <a:xfrm>
            <a:off x="228600" y="1646238"/>
            <a:ext cx="8686800" cy="4953000"/>
          </a:xfrm>
        </p:spPr>
        <p:txBody>
          <a:bodyPr/>
          <a:lstStyle/>
          <a:p>
            <a:pPr eaLnBrk="1" hangingPunct="1">
              <a:defRPr/>
            </a:pPr>
            <a:r>
              <a:rPr lang="zh-CN" altLang="en-US" dirty="0">
                <a:cs typeface="ＭＳ Ｐゴシック" panose="020B0600070205080204" pitchFamily="34" charset="-128"/>
              </a:rPr>
              <a:t>开发平台</a:t>
            </a:r>
            <a:endParaRPr lang="en-US" altLang="zh-CN" dirty="0">
              <a:cs typeface="ＭＳ Ｐゴシック" panose="020B0600070205080204" pitchFamily="34" charset="-128"/>
            </a:endParaRPr>
          </a:p>
          <a:p>
            <a:pPr lvl="1" eaLnBrk="1" hangingPunct="1">
              <a:defRPr/>
            </a:pPr>
            <a:r>
              <a:rPr lang="en-US" altLang="zh-CN" sz="2000" dirty="0">
                <a:ea typeface="+mj-ea"/>
                <a:cs typeface="Times New Roman" panose="02020603050405020304" pitchFamily="18" charset="0"/>
              </a:rPr>
              <a:t>Lucene</a:t>
            </a:r>
            <a:r>
              <a:rPr lang="zh-CN" altLang="en-US" sz="2000" dirty="0">
                <a:ea typeface="+mj-ea"/>
                <a:cs typeface="Times New Roman" panose="02020603050405020304" pitchFamily="18" charset="0"/>
              </a:rPr>
              <a:t>：检索工具，</a:t>
            </a:r>
            <a:r>
              <a:rPr lang="en-US" altLang="zh-CN" sz="2000" dirty="0">
                <a:ea typeface="+mj-ea"/>
                <a:cs typeface="Times New Roman" panose="02020603050405020304" pitchFamily="18" charset="0"/>
              </a:rPr>
              <a:t>Java</a:t>
            </a:r>
            <a:r>
              <a:rPr lang="zh-CN" altLang="en-US" sz="2000" dirty="0">
                <a:ea typeface="+mj-ea"/>
                <a:cs typeface="Times New Roman" panose="02020603050405020304" pitchFamily="18" charset="0"/>
              </a:rPr>
              <a:t>版是维护版本，存在其他各种版本，主要是向量空间模型</a:t>
            </a:r>
            <a:endParaRPr lang="en-US" altLang="zh-CN" sz="2000" dirty="0">
              <a:ea typeface="+mj-ea"/>
              <a:cs typeface="Times New Roman" panose="02020603050405020304" pitchFamily="18" charset="0"/>
            </a:endParaRPr>
          </a:p>
          <a:p>
            <a:pPr lvl="1" eaLnBrk="1" hangingPunct="1">
              <a:defRPr/>
            </a:pPr>
            <a:r>
              <a:rPr lang="en-US" altLang="zh-CN" sz="2000" dirty="0">
                <a:ea typeface="+mj-ea"/>
                <a:cs typeface="Times New Roman" panose="02020603050405020304" pitchFamily="18" charset="0"/>
              </a:rPr>
              <a:t>Sphinx</a:t>
            </a:r>
            <a:r>
              <a:rPr lang="zh-CN" altLang="en-US" sz="2000" dirty="0">
                <a:ea typeface="+mj-ea"/>
                <a:cs typeface="Times New Roman" panose="02020603050405020304" pitchFamily="18" charset="0"/>
              </a:rPr>
              <a:t>：</a:t>
            </a:r>
            <a:r>
              <a:rPr lang="en-US" altLang="zh-CN" sz="2000" dirty="0">
                <a:ea typeface="+mj-ea"/>
                <a:cs typeface="Times New Roman" panose="02020603050405020304" pitchFamily="18" charset="0"/>
              </a:rPr>
              <a:t>C++</a:t>
            </a:r>
            <a:r>
              <a:rPr lang="zh-CN" altLang="en-US" sz="2000" dirty="0">
                <a:ea typeface="+mj-ea"/>
                <a:cs typeface="Times New Roman" panose="02020603050405020304" pitchFamily="18" charset="0"/>
              </a:rPr>
              <a:t>检索工具，实现了</a:t>
            </a:r>
            <a:r>
              <a:rPr lang="en-US" altLang="zh-CN" sz="2000" dirty="0">
                <a:ea typeface="+mj-ea"/>
                <a:cs typeface="Times New Roman" panose="02020603050405020304" pitchFamily="18" charset="0"/>
              </a:rPr>
              <a:t>BM25</a:t>
            </a:r>
            <a:r>
              <a:rPr lang="zh-CN" altLang="en-US" sz="2000" dirty="0">
                <a:ea typeface="+mj-ea"/>
                <a:cs typeface="Times New Roman" panose="02020603050405020304" pitchFamily="18" charset="0"/>
              </a:rPr>
              <a:t>概率模型，和</a:t>
            </a:r>
            <a:r>
              <a:rPr lang="en-US" altLang="zh-CN" sz="2000" dirty="0">
                <a:ea typeface="+mj-ea"/>
                <a:cs typeface="Times New Roman" panose="02020603050405020304" pitchFamily="18" charset="0"/>
              </a:rPr>
              <a:t>MySQL</a:t>
            </a:r>
            <a:r>
              <a:rPr lang="zh-CN" altLang="en-US" sz="2000" dirty="0">
                <a:ea typeface="+mj-ea"/>
                <a:cs typeface="Times New Roman" panose="02020603050405020304" pitchFamily="18" charset="0"/>
              </a:rPr>
              <a:t>集成较好，据说不要定制</a:t>
            </a:r>
            <a:endParaRPr lang="en-US" altLang="zh-CN" sz="2000" dirty="0">
              <a:ea typeface="+mj-ea"/>
              <a:cs typeface="Times New Roman" panose="02020603050405020304" pitchFamily="18" charset="0"/>
            </a:endParaRPr>
          </a:p>
          <a:p>
            <a:pPr lvl="1" eaLnBrk="1" hangingPunct="1">
              <a:defRPr/>
            </a:pPr>
            <a:r>
              <a:rPr lang="en-US" altLang="zh-CN" sz="2000" dirty="0" err="1">
                <a:ea typeface="+mj-ea"/>
                <a:cs typeface="Times New Roman" panose="02020603050405020304" pitchFamily="18" charset="0"/>
              </a:rPr>
              <a:t>Xapian</a:t>
            </a:r>
            <a:r>
              <a:rPr lang="zh-CN" altLang="en-US" sz="2000" dirty="0">
                <a:ea typeface="+mj-ea"/>
                <a:cs typeface="Times New Roman" panose="02020603050405020304" pitchFamily="18" charset="0"/>
              </a:rPr>
              <a:t>：</a:t>
            </a:r>
            <a:r>
              <a:rPr lang="en-US" altLang="zh-CN" sz="2000" dirty="0">
                <a:ea typeface="+mj-ea"/>
                <a:cs typeface="Times New Roman" panose="02020603050405020304" pitchFamily="18" charset="0"/>
              </a:rPr>
              <a:t> C++</a:t>
            </a:r>
            <a:r>
              <a:rPr lang="zh-CN" altLang="en-US" sz="2000" dirty="0">
                <a:ea typeface="+mj-ea"/>
                <a:cs typeface="Times New Roman" panose="02020603050405020304" pitchFamily="18" charset="0"/>
              </a:rPr>
              <a:t>检索工具，实现了</a:t>
            </a:r>
            <a:r>
              <a:rPr lang="en-US" altLang="zh-CN" sz="2000" dirty="0">
                <a:ea typeface="+mj-ea"/>
                <a:cs typeface="Times New Roman" panose="02020603050405020304" pitchFamily="18" charset="0"/>
              </a:rPr>
              <a:t>BM25</a:t>
            </a:r>
            <a:r>
              <a:rPr lang="zh-CN" altLang="en-US" sz="2000" dirty="0">
                <a:ea typeface="+mj-ea"/>
                <a:cs typeface="Times New Roman" panose="02020603050405020304" pitchFamily="18" charset="0"/>
              </a:rPr>
              <a:t>概率模型，据说易定制</a:t>
            </a:r>
            <a:endParaRPr lang="en-US" altLang="zh-CN" sz="2000" dirty="0">
              <a:ea typeface="+mj-ea"/>
              <a:cs typeface="Times New Roman" panose="02020603050405020304" pitchFamily="18" charset="0"/>
            </a:endParaRPr>
          </a:p>
          <a:p>
            <a:pPr lvl="1" eaLnBrk="1" hangingPunct="1">
              <a:defRPr/>
            </a:pPr>
            <a:r>
              <a:rPr lang="en-US" altLang="zh-CN" sz="2000" dirty="0" err="1">
                <a:ea typeface="+mj-ea"/>
                <a:cs typeface="Times New Roman" panose="02020603050405020304" pitchFamily="18" charset="0"/>
              </a:rPr>
              <a:t>Nutch</a:t>
            </a:r>
            <a:r>
              <a:rPr lang="zh-CN" altLang="en-US" sz="2000" dirty="0">
                <a:ea typeface="+mj-ea"/>
                <a:cs typeface="Times New Roman" panose="02020603050405020304" pitchFamily="18" charset="0"/>
              </a:rPr>
              <a:t>：开源爬虫</a:t>
            </a:r>
            <a:r>
              <a:rPr lang="en-US" altLang="zh-CN" sz="2000" dirty="0">
                <a:ea typeface="+mj-ea"/>
                <a:cs typeface="Times New Roman" panose="02020603050405020304" pitchFamily="18" charset="0"/>
              </a:rPr>
              <a:t>+Lucene</a:t>
            </a:r>
          </a:p>
          <a:p>
            <a:pPr lvl="1" eaLnBrk="1" hangingPunct="1">
              <a:defRPr/>
            </a:pPr>
            <a:r>
              <a:rPr lang="en-US" altLang="zh-CN" sz="2000" dirty="0" err="1">
                <a:ea typeface="+mj-ea"/>
                <a:cs typeface="Times New Roman" panose="02020603050405020304" pitchFamily="18" charset="0"/>
              </a:rPr>
              <a:t>Solr</a:t>
            </a:r>
            <a:r>
              <a:rPr lang="zh-CN" altLang="en-US" sz="2000" dirty="0">
                <a:ea typeface="+mj-ea"/>
                <a:cs typeface="Times New Roman" panose="02020603050405020304" pitchFamily="18" charset="0"/>
              </a:rPr>
              <a:t>： 一个高性能、采用</a:t>
            </a:r>
            <a:r>
              <a:rPr lang="en-US" altLang="zh-CN" sz="2000" dirty="0">
                <a:ea typeface="+mj-ea"/>
                <a:cs typeface="Times New Roman" panose="02020603050405020304" pitchFamily="18" charset="0"/>
              </a:rPr>
              <a:t>Java5</a:t>
            </a:r>
            <a:r>
              <a:rPr lang="zh-CN" altLang="en-US" sz="2000" dirty="0">
                <a:ea typeface="+mj-ea"/>
                <a:cs typeface="Times New Roman" panose="02020603050405020304" pitchFamily="18" charset="0"/>
              </a:rPr>
              <a:t>开发、基于</a:t>
            </a:r>
            <a:r>
              <a:rPr lang="en-US" altLang="zh-CN" sz="2000" dirty="0">
                <a:ea typeface="+mj-ea"/>
                <a:cs typeface="Times New Roman" panose="02020603050405020304" pitchFamily="18" charset="0"/>
              </a:rPr>
              <a:t>Lucene</a:t>
            </a:r>
            <a:r>
              <a:rPr lang="zh-CN" altLang="en-US" sz="2000" dirty="0">
                <a:ea typeface="+mj-ea"/>
                <a:cs typeface="Times New Roman" panose="02020603050405020304" pitchFamily="18" charset="0"/>
              </a:rPr>
              <a:t>的全文搜索服务器</a:t>
            </a:r>
            <a:endParaRPr lang="en-US" altLang="zh-CN" sz="2000" dirty="0">
              <a:ea typeface="+mj-ea"/>
              <a:cs typeface="Times New Roman" panose="02020603050405020304" pitchFamily="18" charset="0"/>
            </a:endParaRPr>
          </a:p>
          <a:p>
            <a:pPr lvl="1" eaLnBrk="1" hangingPunct="1">
              <a:defRPr/>
            </a:pPr>
            <a:r>
              <a:rPr lang="en-US" altLang="zh-CN" sz="2000" dirty="0" err="1">
                <a:ea typeface="+mj-ea"/>
                <a:cs typeface="Times New Roman" panose="02020603050405020304" pitchFamily="18" charset="0"/>
              </a:rPr>
              <a:t>ElasticSearch</a:t>
            </a:r>
            <a:r>
              <a:rPr lang="zh-CN" altLang="en-US" sz="2000" dirty="0">
                <a:ea typeface="+mj-ea"/>
                <a:cs typeface="Times New Roman" panose="02020603050405020304" pitchFamily="18" charset="0"/>
              </a:rPr>
              <a:t>：</a:t>
            </a:r>
            <a:r>
              <a:rPr lang="en-US" altLang="zh-CN" sz="2000" dirty="0">
                <a:ea typeface="+mj-ea"/>
                <a:cs typeface="Times New Roman" panose="02020603050405020304" pitchFamily="18" charset="0"/>
              </a:rPr>
              <a:t> </a:t>
            </a:r>
            <a:r>
              <a:rPr lang="zh-CN" altLang="en-US" sz="2000" dirty="0">
                <a:ea typeface="+mj-ea"/>
                <a:cs typeface="Times New Roman" panose="02020603050405020304" pitchFamily="18" charset="0"/>
              </a:rPr>
              <a:t>一个基于</a:t>
            </a:r>
            <a:r>
              <a:rPr lang="en-US" altLang="zh-CN" sz="2000" dirty="0">
                <a:ea typeface="+mj-ea"/>
                <a:cs typeface="Times New Roman" panose="02020603050405020304" pitchFamily="18" charset="0"/>
              </a:rPr>
              <a:t>Lucene</a:t>
            </a:r>
            <a:r>
              <a:rPr lang="zh-CN" altLang="en-US" sz="2000" dirty="0">
                <a:ea typeface="+mj-ea"/>
                <a:cs typeface="Times New Roman" panose="02020603050405020304" pitchFamily="18" charset="0"/>
              </a:rPr>
              <a:t>的搜索服务器。它提供了一个分布式多用户能力的全文搜索引擎，基于</a:t>
            </a:r>
            <a:r>
              <a:rPr lang="en-US" altLang="zh-CN" sz="2000" dirty="0">
                <a:ea typeface="+mj-ea"/>
                <a:cs typeface="Times New Roman" panose="02020603050405020304" pitchFamily="18" charset="0"/>
              </a:rPr>
              <a:t>RESTful web</a:t>
            </a:r>
            <a:r>
              <a:rPr lang="zh-CN" altLang="en-US" sz="2000" dirty="0">
                <a:ea typeface="+mj-ea"/>
                <a:cs typeface="Times New Roman" panose="02020603050405020304" pitchFamily="18" charset="0"/>
              </a:rPr>
              <a:t>接口。</a:t>
            </a:r>
            <a:endParaRPr lang="en-US" altLang="zh-CN" sz="2000" dirty="0">
              <a:ea typeface="+mj-ea"/>
              <a:cs typeface="Times New Roman" panose="02020603050405020304" pitchFamily="18" charset="0"/>
            </a:endParaRPr>
          </a:p>
          <a:p>
            <a:pPr lvl="1" eaLnBrk="1" hangingPunct="1">
              <a:defRPr/>
            </a:pPr>
            <a:r>
              <a:rPr lang="en-US" altLang="zh-CN" sz="2000" dirty="0" err="1">
                <a:ea typeface="+mj-ea"/>
                <a:cs typeface="Times New Roman" panose="02020603050405020304" pitchFamily="18" charset="0"/>
              </a:rPr>
              <a:t>Larbin</a:t>
            </a:r>
            <a:r>
              <a:rPr lang="zh-CN" altLang="en-US" sz="2000" dirty="0">
                <a:ea typeface="+mj-ea"/>
                <a:cs typeface="Times New Roman" panose="02020603050405020304" pitchFamily="18" charset="0"/>
              </a:rPr>
              <a:t>：采集工具，</a:t>
            </a:r>
            <a:r>
              <a:rPr lang="en-US" altLang="zh-CN" sz="2000" dirty="0">
                <a:ea typeface="+mj-ea"/>
                <a:cs typeface="Times New Roman" panose="02020603050405020304" pitchFamily="18" charset="0"/>
              </a:rPr>
              <a:t>C++</a:t>
            </a:r>
          </a:p>
          <a:p>
            <a:pPr lvl="1" eaLnBrk="1" hangingPunct="1">
              <a:defRPr/>
            </a:pPr>
            <a:r>
              <a:rPr lang="en-US" altLang="zh-CN" sz="2000" dirty="0">
                <a:ea typeface="+mj-ea"/>
                <a:cs typeface="Times New Roman" panose="02020603050405020304" pitchFamily="18" charset="0"/>
              </a:rPr>
              <a:t>Mahout</a:t>
            </a:r>
            <a:r>
              <a:rPr lang="zh-CN" altLang="en-US" sz="2000" dirty="0">
                <a:ea typeface="+mj-ea"/>
                <a:cs typeface="Times New Roman" panose="02020603050405020304" pitchFamily="18" charset="0"/>
              </a:rPr>
              <a:t>：分布式数据挖掘平台，</a:t>
            </a:r>
            <a:r>
              <a:rPr lang="en-US" altLang="zh-CN" sz="2000" dirty="0">
                <a:ea typeface="+mj-ea"/>
                <a:cs typeface="Times New Roman" panose="02020603050405020304" pitchFamily="18" charset="0"/>
              </a:rPr>
              <a:t>Java</a:t>
            </a:r>
            <a:r>
              <a:rPr lang="zh-CN" altLang="en-US" sz="2000" dirty="0">
                <a:ea typeface="+mj-ea"/>
                <a:cs typeface="Times New Roman" panose="02020603050405020304" pitchFamily="18" charset="0"/>
              </a:rPr>
              <a:t>开发</a:t>
            </a:r>
            <a:endParaRPr lang="en-US" altLang="zh-CN" dirty="0">
              <a:ea typeface="ＭＳ Ｐゴシック" panose="020B0600070205080204" pitchFamily="34" charset="-128"/>
              <a:cs typeface="Times New Roman" panose="02020603050405020304" pitchFamily="18" charset="0"/>
            </a:endParaRPr>
          </a:p>
          <a:p>
            <a:pPr lvl="1" eaLnBrk="1" hangingPunct="1">
              <a:defRPr/>
            </a:pPr>
            <a:endParaRPr lang="zh-CN" altLang="en-US" dirty="0">
              <a:ea typeface="ＭＳ Ｐゴシック" panose="020B0600070205080204" pitchFamily="34" charset="-128"/>
            </a:endParaRPr>
          </a:p>
        </p:txBody>
      </p:sp>
      <p:sp>
        <p:nvSpPr>
          <p:cNvPr id="10650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C2E7700D-9CC6-4AA4-83E4-3D90E10B4ADF}" type="slidenum">
              <a:rPr lang="en-US" altLang="zh-CN" sz="1200" smtClean="0">
                <a:solidFill>
                  <a:srgbClr val="898989"/>
                </a:solidFill>
                <a:latin typeface="Calibri" panose="020F0502020204030204" pitchFamily="34" charset="0"/>
              </a:rPr>
              <a:pPr>
                <a:spcBef>
                  <a:spcPct val="0"/>
                </a:spcBef>
                <a:buClrTx/>
                <a:buFontTx/>
                <a:buNone/>
              </a:pPr>
              <a:t>75</a:t>
            </a:fld>
            <a:endParaRPr lang="en-US" altLang="zh-CN" sz="1200">
              <a:solidFill>
                <a:srgbClr val="898989"/>
              </a:solidFill>
              <a:latin typeface="Calibri" panose="020F050202020403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pPr eaLnBrk="1" hangingPunct="1"/>
            <a:r>
              <a:rPr lang="en-US" altLang="zh-CN"/>
              <a:t>Doug Cutting</a:t>
            </a:r>
            <a:endParaRPr lang="zh-CN" altLang="en-US"/>
          </a:p>
        </p:txBody>
      </p:sp>
      <p:sp>
        <p:nvSpPr>
          <p:cNvPr id="3" name="内容占位符 2"/>
          <p:cNvSpPr>
            <a:spLocks noGrp="1"/>
          </p:cNvSpPr>
          <p:nvPr>
            <p:ph idx="1"/>
          </p:nvPr>
        </p:nvSpPr>
        <p:spPr/>
        <p:txBody>
          <a:bodyPr/>
          <a:lstStyle/>
          <a:p>
            <a:pPr eaLnBrk="1" hangingPunct="1"/>
            <a:r>
              <a:rPr lang="zh-CN" altLang="en-US">
                <a:cs typeface="ＭＳ Ｐゴシック" panose="020B0600070205080204" pitchFamily="34" charset="-128"/>
              </a:rPr>
              <a:t>斯坦佛大学语言学学士</a:t>
            </a:r>
            <a:endParaRPr lang="en-US" altLang="zh-CN">
              <a:cs typeface="ＭＳ Ｐゴシック" panose="020B0600070205080204" pitchFamily="34" charset="-128"/>
            </a:endParaRPr>
          </a:p>
          <a:p>
            <a:pPr eaLnBrk="1" hangingPunct="1"/>
            <a:r>
              <a:rPr lang="zh-CN" altLang="en-US">
                <a:cs typeface="ＭＳ Ｐゴシック" panose="020B0600070205080204" pitchFamily="34" charset="-128"/>
              </a:rPr>
              <a:t>开源社区的巨牛</a:t>
            </a:r>
            <a:endParaRPr lang="en-US" altLang="zh-CN">
              <a:cs typeface="ＭＳ Ｐゴシック" panose="020B0600070205080204" pitchFamily="34" charset="-128"/>
            </a:endParaRPr>
          </a:p>
          <a:p>
            <a:pPr eaLnBrk="1" hangingPunct="1"/>
            <a:r>
              <a:rPr lang="en-US" altLang="zh-CN">
                <a:cs typeface="ＭＳ Ｐゴシック" panose="020B0600070205080204" pitchFamily="34" charset="-128"/>
              </a:rPr>
              <a:t>Lucene</a:t>
            </a:r>
          </a:p>
          <a:p>
            <a:pPr eaLnBrk="1" hangingPunct="1"/>
            <a:r>
              <a:rPr lang="en-US" altLang="zh-CN">
                <a:cs typeface="ＭＳ Ｐゴシック" panose="020B0600070205080204" pitchFamily="34" charset="-128"/>
              </a:rPr>
              <a:t>Nutch</a:t>
            </a:r>
          </a:p>
          <a:p>
            <a:pPr eaLnBrk="1" hangingPunct="1"/>
            <a:r>
              <a:rPr lang="en-US" altLang="zh-CN">
                <a:cs typeface="ＭＳ Ｐゴシック" panose="020B0600070205080204" pitchFamily="34" charset="-128"/>
              </a:rPr>
              <a:t>Hadoop</a:t>
            </a:r>
            <a:endParaRPr lang="zh-CN" altLang="en-US">
              <a:cs typeface="ＭＳ Ｐゴシック" panose="020B0600070205080204" pitchFamily="34" charset="-128"/>
            </a:endParaRPr>
          </a:p>
        </p:txBody>
      </p:sp>
      <p:sp>
        <p:nvSpPr>
          <p:cNvPr id="116740"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B9A01709-90A8-4015-8B9D-C80DBE9B7638}" type="slidenum">
              <a:rPr lang="en-US" altLang="zh-CN" sz="1200" smtClean="0">
                <a:solidFill>
                  <a:srgbClr val="898989"/>
                </a:solidFill>
                <a:latin typeface="Calibri" panose="020F0502020204030204" pitchFamily="34" charset="0"/>
              </a:rPr>
              <a:pPr>
                <a:spcBef>
                  <a:spcPct val="0"/>
                </a:spcBef>
                <a:buClrTx/>
                <a:buFontTx/>
                <a:buNone/>
              </a:pPr>
              <a:t>76</a:t>
            </a:fld>
            <a:endParaRPr lang="en-US" altLang="zh-CN" sz="1200">
              <a:solidFill>
                <a:srgbClr val="898989"/>
              </a:solidFill>
              <a:latin typeface="Calibri" panose="020F0502020204030204" pitchFamily="34" charset="0"/>
            </a:endParaRPr>
          </a:p>
        </p:txBody>
      </p:sp>
      <p:pic>
        <p:nvPicPr>
          <p:cNvPr id="6" name="图片 5" descr="220px-Doug-Cuttin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2565400"/>
            <a:ext cx="2378075"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a:t>教材</a:t>
            </a:r>
          </a:p>
        </p:txBody>
      </p:sp>
      <p:sp>
        <p:nvSpPr>
          <p:cNvPr id="108547" name="Rectangle 3"/>
          <p:cNvSpPr>
            <a:spLocks noGrp="1" noChangeArrowheads="1"/>
          </p:cNvSpPr>
          <p:nvPr>
            <p:ph idx="1"/>
          </p:nvPr>
        </p:nvSpPr>
        <p:spPr>
          <a:xfrm>
            <a:off x="457200" y="1600200"/>
            <a:ext cx="4619625" cy="4953000"/>
          </a:xfrm>
        </p:spPr>
        <p:txBody>
          <a:bodyPr/>
          <a:lstStyle/>
          <a:p>
            <a:pPr eaLnBrk="1" hangingPunct="1"/>
            <a:r>
              <a:rPr lang="zh-CN" altLang="en-US" dirty="0">
                <a:cs typeface="ＭＳ Ｐゴシック" panose="020B0600070205080204" pitchFamily="34" charset="-128"/>
              </a:rPr>
              <a:t>注意最好选</a:t>
            </a:r>
            <a:r>
              <a:rPr lang="en-US" altLang="zh-CN" dirty="0">
                <a:cs typeface="ＭＳ Ｐゴシック" panose="020B0600070205080204" pitchFamily="34" charset="-128"/>
              </a:rPr>
              <a:t>(</a:t>
            </a:r>
            <a:r>
              <a:rPr lang="zh-CN" altLang="en-US" dirty="0">
                <a:cs typeface="ＭＳ Ｐゴシック" panose="020B0600070205080204" pitchFamily="34" charset="-128"/>
              </a:rPr>
              <a:t>如果可选的话</a:t>
            </a:r>
            <a:r>
              <a:rPr lang="en-US" altLang="zh-CN" dirty="0">
                <a:cs typeface="ＭＳ Ｐゴシック" panose="020B0600070205080204" pitchFamily="34" charset="-128"/>
              </a:rPr>
              <a:t>)</a:t>
            </a:r>
            <a:r>
              <a:rPr lang="zh-CN" altLang="en-US" dirty="0">
                <a:cs typeface="ＭＳ Ｐゴシック" panose="020B0600070205080204" pitchFamily="34" charset="-128"/>
              </a:rPr>
              <a:t>最近一次印刷的版本</a:t>
            </a:r>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豆瓣上评价</a:t>
            </a:r>
            <a:r>
              <a:rPr lang="en-US" altLang="zh-CN" dirty="0">
                <a:cs typeface="ＭＳ Ｐゴシック" panose="020B0600070205080204" pitchFamily="34" charset="-128"/>
              </a:rPr>
              <a:t>9.1</a:t>
            </a:r>
            <a:r>
              <a:rPr lang="zh-CN" altLang="en-US" dirty="0">
                <a:cs typeface="ＭＳ Ｐゴシック" panose="020B0600070205080204" pitchFamily="34" charset="-128"/>
              </a:rPr>
              <a:t>分</a:t>
            </a:r>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网上有英文电子版</a:t>
            </a:r>
            <a:r>
              <a:rPr lang="en-US" altLang="zh-CN" dirty="0">
                <a:cs typeface="ＭＳ Ｐゴシック" panose="020B0600070205080204" pitchFamily="34" charset="-128"/>
              </a:rPr>
              <a:t>(</a:t>
            </a:r>
            <a:r>
              <a:rPr lang="zh-CN" altLang="en-US" dirty="0">
                <a:cs typeface="ＭＳ Ｐゴシック" panose="020B0600070205080204" pitchFamily="34" charset="-128"/>
              </a:rPr>
              <a:t>可供对照阅读</a:t>
            </a:r>
            <a:r>
              <a:rPr lang="en-US" altLang="zh-CN" dirty="0">
                <a:cs typeface="ＭＳ Ｐゴシック" panose="020B0600070205080204" pitchFamily="34" charset="-128"/>
              </a:rPr>
              <a:t>)</a:t>
            </a:r>
          </a:p>
          <a:p>
            <a:pPr eaLnBrk="1" hangingPunct="1"/>
            <a:r>
              <a:rPr lang="zh-CN" altLang="en-US" dirty="0">
                <a:cs typeface="ＭＳ Ｐゴシック" panose="020B0600070205080204" pitchFamily="34" charset="-128"/>
              </a:rPr>
              <a:t>勘误表：</a:t>
            </a:r>
            <a:r>
              <a:rPr lang="en-US" altLang="zh-CN" dirty="0">
                <a:cs typeface="ＭＳ Ｐゴシック" panose="020B0600070205080204" pitchFamily="34" charset="-128"/>
                <a:hlinkClick r:id="rId2"/>
              </a:rPr>
              <a:t>http://www.ituring.com.cn/book/127</a:t>
            </a:r>
            <a:endParaRPr lang="zh-CN" altLang="en-US" dirty="0">
              <a:cs typeface="ＭＳ Ｐゴシック" panose="020B0600070205080204" pitchFamily="34" charset="-128"/>
            </a:endParaRPr>
          </a:p>
        </p:txBody>
      </p:sp>
      <p:sp>
        <p:nvSpPr>
          <p:cNvPr id="1085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04CC34EE-44AC-4AF9-8572-A471809DF7C7}" type="slidenum">
              <a:rPr lang="en-US" altLang="zh-CN" sz="1200" smtClean="0">
                <a:solidFill>
                  <a:srgbClr val="898989"/>
                </a:solidFill>
                <a:latin typeface="Calibri" panose="020F0502020204030204" pitchFamily="34" charset="0"/>
              </a:rPr>
              <a:pPr>
                <a:spcBef>
                  <a:spcPct val="0"/>
                </a:spcBef>
                <a:buClrTx/>
                <a:buFontTx/>
                <a:buNone/>
              </a:pPr>
              <a:t>77</a:t>
            </a:fld>
            <a:endParaRPr lang="en-US" altLang="zh-CN" sz="1200">
              <a:solidFill>
                <a:srgbClr val="898989"/>
              </a:solidFill>
              <a:latin typeface="Calibri" panose="020F0502020204030204" pitchFamily="34" charset="0"/>
            </a:endParaRPr>
          </a:p>
        </p:txBody>
      </p:sp>
      <p:pic>
        <p:nvPicPr>
          <p:cNvPr id="108550"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263" y="4941888"/>
            <a:ext cx="392271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39974DE5-A4B8-4940-8D69-EC6299F79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552077"/>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zh-CN" altLang="en-US"/>
              <a:t>原版</a:t>
            </a:r>
          </a:p>
        </p:txBody>
      </p:sp>
      <p:sp>
        <p:nvSpPr>
          <p:cNvPr id="109571" name="Rectangle 3"/>
          <p:cNvSpPr>
            <a:spLocks noGrp="1" noChangeArrowheads="1"/>
          </p:cNvSpPr>
          <p:nvPr>
            <p:ph idx="1"/>
          </p:nvPr>
        </p:nvSpPr>
        <p:spPr/>
        <p:txBody>
          <a:bodyPr/>
          <a:lstStyle/>
          <a:p>
            <a:pPr algn="just" eaLnBrk="1" hangingPunct="1"/>
            <a:r>
              <a:rPr lang="en-US" altLang="zh-CN" dirty="0">
                <a:cs typeface="Times New Roman" panose="02020603050405020304" pitchFamily="18" charset="0"/>
              </a:rPr>
              <a:t>Stanford</a:t>
            </a:r>
            <a:r>
              <a:rPr lang="zh-CN" altLang="en-US" dirty="0">
                <a:cs typeface="Times New Roman" panose="02020603050405020304" pitchFamily="18" charset="0"/>
              </a:rPr>
              <a:t>大学信息检索课程教材</a:t>
            </a:r>
            <a:r>
              <a:rPr lang="en-US" altLang="zh-CN" dirty="0">
                <a:cs typeface="Times New Roman" panose="02020603050405020304" pitchFamily="18" charset="0"/>
              </a:rPr>
              <a:t>Introduction to Information Retrieval</a:t>
            </a:r>
            <a:r>
              <a:rPr lang="zh-CN" altLang="en-US" dirty="0">
                <a:cs typeface="Times New Roman" panose="02020603050405020304" pitchFamily="18" charset="0"/>
              </a:rPr>
              <a:t>，原书在</a:t>
            </a:r>
            <a:r>
              <a:rPr lang="en-US" altLang="zh-CN" dirty="0">
                <a:cs typeface="Times New Roman" panose="02020603050405020304" pitchFamily="18" charset="0"/>
              </a:rPr>
              <a:t>Amazon</a:t>
            </a:r>
            <a:r>
              <a:rPr lang="zh-CN" altLang="en-US" dirty="0">
                <a:cs typeface="Times New Roman" panose="02020603050405020304" pitchFamily="18" charset="0"/>
              </a:rPr>
              <a:t>信息检索类排名第一</a:t>
            </a:r>
            <a:r>
              <a:rPr lang="en-US" altLang="zh-CN" dirty="0">
                <a:cs typeface="Times New Roman" panose="02020603050405020304" pitchFamily="18" charset="0"/>
              </a:rPr>
              <a:t>(2008</a:t>
            </a:r>
            <a:r>
              <a:rPr lang="zh-CN" altLang="en-US" dirty="0">
                <a:cs typeface="Times New Roman" panose="02020603050405020304" pitchFamily="18" charset="0"/>
              </a:rPr>
              <a:t>年</a:t>
            </a:r>
            <a:r>
              <a:rPr lang="en-US" altLang="zh-CN" dirty="0">
                <a:cs typeface="Times New Roman" panose="02020603050405020304" pitchFamily="18" charset="0"/>
              </a:rPr>
              <a:t>7</a:t>
            </a:r>
            <a:r>
              <a:rPr lang="zh-CN" altLang="en-US" dirty="0">
                <a:cs typeface="Times New Roman" panose="02020603050405020304" pitchFamily="18" charset="0"/>
              </a:rPr>
              <a:t>月出版</a:t>
            </a:r>
            <a:r>
              <a:rPr lang="en-US" altLang="zh-CN" dirty="0">
                <a:cs typeface="Times New Roman" panose="02020603050405020304" pitchFamily="18" charset="0"/>
              </a:rPr>
              <a:t>)</a:t>
            </a:r>
            <a:r>
              <a:rPr lang="zh-CN" altLang="en-US" dirty="0">
                <a:cs typeface="Times New Roman" panose="02020603050405020304" pitchFamily="18" charset="0"/>
              </a:rPr>
              <a:t>。作者</a:t>
            </a:r>
            <a:r>
              <a:rPr lang="en-US" altLang="zh-CN" dirty="0">
                <a:solidFill>
                  <a:srgbClr val="FF0000"/>
                </a:solidFill>
                <a:cs typeface="Times New Roman" panose="02020603050405020304" pitchFamily="18" charset="0"/>
              </a:rPr>
              <a:t>Chris Manning </a:t>
            </a:r>
            <a:r>
              <a:rPr lang="en-US" altLang="zh-CN" dirty="0">
                <a:cs typeface="Times New Roman" panose="02020603050405020304" pitchFamily="18" charset="0"/>
              </a:rPr>
              <a:t>(Stanford</a:t>
            </a:r>
            <a:r>
              <a:rPr lang="zh-CN" altLang="en-US" dirty="0">
                <a:cs typeface="Times New Roman" panose="02020603050405020304" pitchFamily="18" charset="0"/>
              </a:rPr>
              <a:t>大学教授、</a:t>
            </a:r>
            <a:r>
              <a:rPr lang="en-US" altLang="zh-CN" dirty="0">
                <a:cs typeface="Times New Roman" panose="02020603050405020304" pitchFamily="18" charset="0"/>
              </a:rPr>
              <a:t>ACM Fellow)</a:t>
            </a:r>
            <a:r>
              <a:rPr lang="zh-CN" altLang="en-US" dirty="0">
                <a:cs typeface="Times New Roman" panose="02020603050405020304" pitchFamily="18" charset="0"/>
              </a:rPr>
              <a:t>、</a:t>
            </a:r>
            <a:r>
              <a:rPr lang="en-US" altLang="zh-CN" dirty="0" err="1">
                <a:cs typeface="Times New Roman" panose="02020603050405020304" pitchFamily="18" charset="0"/>
              </a:rPr>
              <a:t>Prabhakar</a:t>
            </a:r>
            <a:r>
              <a:rPr lang="en-US" altLang="zh-CN" dirty="0">
                <a:cs typeface="Times New Roman" panose="02020603050405020304" pitchFamily="18" charset="0"/>
              </a:rPr>
              <a:t> </a:t>
            </a:r>
            <a:r>
              <a:rPr lang="en-US" altLang="zh-CN" dirty="0" err="1">
                <a:cs typeface="Times New Roman" panose="02020603050405020304" pitchFamily="18" charset="0"/>
              </a:rPr>
              <a:t>Raghavan</a:t>
            </a:r>
            <a:r>
              <a:rPr lang="en-US" altLang="zh-CN" dirty="0">
                <a:cs typeface="Times New Roman" panose="02020603050405020304" pitchFamily="18" charset="0"/>
              </a:rPr>
              <a:t>(</a:t>
            </a:r>
            <a:r>
              <a:rPr lang="zh-CN" altLang="en-US" dirty="0">
                <a:cs typeface="Times New Roman" panose="02020603050405020304" pitchFamily="18" charset="0"/>
              </a:rPr>
              <a:t>前</a:t>
            </a:r>
            <a:r>
              <a:rPr lang="en-US" altLang="zh-CN" dirty="0">
                <a:cs typeface="Times New Roman" panose="02020603050405020304" pitchFamily="18" charset="0"/>
              </a:rPr>
              <a:t>Yahoo! </a:t>
            </a:r>
            <a:r>
              <a:rPr lang="zh-CN" altLang="en-US" dirty="0">
                <a:cs typeface="Times New Roman" panose="02020603050405020304" pitchFamily="18" charset="0"/>
              </a:rPr>
              <a:t>研究院院长，现</a:t>
            </a:r>
            <a:r>
              <a:rPr lang="en-US" altLang="zh-CN" dirty="0">
                <a:cs typeface="Times New Roman" panose="02020603050405020304" pitchFamily="18" charset="0"/>
              </a:rPr>
              <a:t>Google)</a:t>
            </a:r>
            <a:r>
              <a:rPr lang="zh-CN" altLang="en-US" dirty="0">
                <a:cs typeface="Times New Roman" panose="02020603050405020304" pitchFamily="18" charset="0"/>
              </a:rPr>
              <a:t>、</a:t>
            </a:r>
            <a:r>
              <a:rPr lang="en-US" altLang="zh-CN" dirty="0">
                <a:cs typeface="Times New Roman" panose="02020603050405020304" pitchFamily="18" charset="0"/>
              </a:rPr>
              <a:t> </a:t>
            </a:r>
            <a:r>
              <a:rPr lang="en-US" altLang="zh-CN" dirty="0" err="1">
                <a:cs typeface="Times New Roman" panose="02020603050405020304" pitchFamily="18" charset="0"/>
              </a:rPr>
              <a:t>Hinrich</a:t>
            </a:r>
            <a:r>
              <a:rPr lang="en-US" altLang="zh-CN" dirty="0">
                <a:cs typeface="Times New Roman" panose="02020603050405020304" pitchFamily="18" charset="0"/>
              </a:rPr>
              <a:t> </a:t>
            </a:r>
            <a:r>
              <a:rPr lang="en-US" altLang="zh-CN" dirty="0" err="1">
                <a:cs typeface="Times New Roman" panose="02020603050405020304" pitchFamily="18" charset="0"/>
              </a:rPr>
              <a:t>Schütze</a:t>
            </a:r>
            <a:r>
              <a:rPr lang="en-US" altLang="zh-CN" dirty="0">
                <a:cs typeface="Times New Roman" panose="02020603050405020304" pitchFamily="18" charset="0"/>
              </a:rPr>
              <a:t>(</a:t>
            </a:r>
            <a:r>
              <a:rPr lang="zh-CN" altLang="en-US" dirty="0">
                <a:cs typeface="Times New Roman" panose="02020603050405020304" pitchFamily="18" charset="0"/>
              </a:rPr>
              <a:t>斯图加特大学教授</a:t>
            </a:r>
            <a:r>
              <a:rPr lang="en-US" altLang="zh-CN" dirty="0">
                <a:cs typeface="Times New Roman" panose="02020603050405020304" pitchFamily="18" charset="0"/>
              </a:rPr>
              <a:t>)</a:t>
            </a:r>
            <a:r>
              <a:rPr lang="zh-CN" altLang="en-US" dirty="0">
                <a:cs typeface="Times New Roman" panose="02020603050405020304" pitchFamily="18" charset="0"/>
              </a:rPr>
              <a:t>等。</a:t>
            </a:r>
            <a:endParaRPr lang="en-US" altLang="zh-CN" dirty="0">
              <a:cs typeface="Times New Roman" panose="02020603050405020304" pitchFamily="18" charset="0"/>
            </a:endParaRPr>
          </a:p>
          <a:p>
            <a:pPr lvl="1" eaLnBrk="1" hangingPunct="1"/>
            <a:r>
              <a:rPr lang="zh-CN" altLang="en-US" dirty="0">
                <a:cs typeface="Times New Roman" panose="02020603050405020304" pitchFamily="18" charset="0"/>
              </a:rPr>
              <a:t>内容比较新</a:t>
            </a:r>
          </a:p>
          <a:p>
            <a:pPr lvl="1" eaLnBrk="1" hangingPunct="1"/>
            <a:r>
              <a:rPr lang="zh-CN" altLang="en-US" dirty="0">
                <a:cs typeface="Times New Roman" panose="02020603050405020304" pitchFamily="18" charset="0"/>
              </a:rPr>
              <a:t>例子多</a:t>
            </a:r>
          </a:p>
          <a:p>
            <a:pPr lvl="1" eaLnBrk="1" hangingPunct="1"/>
            <a:r>
              <a:rPr lang="zh-CN" altLang="en-US" dirty="0">
                <a:cs typeface="Times New Roman" panose="02020603050405020304" pitchFamily="18" charset="0"/>
              </a:rPr>
              <a:t>有关</a:t>
            </a:r>
            <a:r>
              <a:rPr lang="en-US" altLang="zh-CN" dirty="0">
                <a:cs typeface="Times New Roman" panose="02020603050405020304" pitchFamily="18" charset="0"/>
              </a:rPr>
              <a:t>NLP</a:t>
            </a:r>
            <a:r>
              <a:rPr lang="zh-CN" altLang="en-US" dirty="0">
                <a:cs typeface="Times New Roman" panose="02020603050405020304" pitchFamily="18" charset="0"/>
              </a:rPr>
              <a:t>和分类聚类的内容较丰富</a:t>
            </a:r>
          </a:p>
          <a:p>
            <a:pPr lvl="1" eaLnBrk="1" hangingPunct="1"/>
            <a:r>
              <a:rPr lang="zh-CN" altLang="en-US" dirty="0">
                <a:cs typeface="Times New Roman" panose="02020603050405020304" pitchFamily="18" charset="0"/>
              </a:rPr>
              <a:t>有相关最新算法的介绍</a:t>
            </a:r>
          </a:p>
          <a:p>
            <a:pPr lvl="1" eaLnBrk="1" hangingPunct="1"/>
            <a:r>
              <a:rPr lang="zh-CN" altLang="en-US" dirty="0">
                <a:cs typeface="Times New Roman" panose="02020603050405020304" pitchFamily="18" charset="0"/>
              </a:rPr>
              <a:t>有实现相关的内容</a:t>
            </a:r>
          </a:p>
        </p:txBody>
      </p:sp>
      <p:sp>
        <p:nvSpPr>
          <p:cNvPr id="10957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F7DFCC0E-63B0-43AC-B87D-BFB624E2E62D}" type="slidenum">
              <a:rPr lang="en-US" altLang="zh-CN" sz="1200" smtClean="0">
                <a:solidFill>
                  <a:srgbClr val="898989"/>
                </a:solidFill>
                <a:latin typeface="Calibri" panose="020F0502020204030204" pitchFamily="34" charset="0"/>
              </a:rPr>
              <a:pPr>
                <a:spcBef>
                  <a:spcPct val="0"/>
                </a:spcBef>
                <a:buClrTx/>
                <a:buFontTx/>
                <a:buNone/>
              </a:pPr>
              <a:t>78</a:t>
            </a:fld>
            <a:endParaRPr lang="en-US" altLang="zh-CN" sz="1200">
              <a:solidFill>
                <a:srgbClr val="898989"/>
              </a:solidFill>
              <a:latin typeface="Calibri" panose="020F0502020204030204" pitchFamily="34" charset="0"/>
            </a:endParaRPr>
          </a:p>
        </p:txBody>
      </p:sp>
      <p:pic>
        <p:nvPicPr>
          <p:cNvPr id="109573" name="Picture 4" descr="i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50" y="3940175"/>
            <a:ext cx="1887538"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a:t>参考书籍及文献</a:t>
            </a:r>
          </a:p>
        </p:txBody>
      </p:sp>
      <p:sp>
        <p:nvSpPr>
          <p:cNvPr id="111619" name="Rectangle 3"/>
          <p:cNvSpPr>
            <a:spLocks noGrp="1" noChangeArrowheads="1"/>
          </p:cNvSpPr>
          <p:nvPr>
            <p:ph idx="1"/>
          </p:nvPr>
        </p:nvSpPr>
        <p:spPr>
          <a:xfrm>
            <a:off x="250825" y="1600200"/>
            <a:ext cx="8435975" cy="4852988"/>
          </a:xfrm>
        </p:spPr>
        <p:txBody>
          <a:bodyPr/>
          <a:lstStyle/>
          <a:p>
            <a:pPr eaLnBrk="1" hangingPunct="1"/>
            <a:r>
              <a:rPr lang="en-US" altLang="zh-CN" sz="1600" dirty="0">
                <a:cs typeface="ＭＳ Ｐゴシック" panose="020B0600070205080204" pitchFamily="34" charset="-128"/>
              </a:rPr>
              <a:t>Christopher D. Manning, </a:t>
            </a:r>
            <a:r>
              <a:rPr lang="en-US" altLang="zh-CN" sz="1600" dirty="0" err="1">
                <a:cs typeface="ＭＳ Ｐゴシック" panose="020B0600070205080204" pitchFamily="34" charset="-128"/>
              </a:rPr>
              <a:t>Prabhakar</a:t>
            </a:r>
            <a:r>
              <a:rPr lang="en-US" altLang="zh-CN" sz="1600" dirty="0">
                <a:cs typeface="ＭＳ Ｐゴシック" panose="020B0600070205080204" pitchFamily="34" charset="-128"/>
              </a:rPr>
              <a:t> </a:t>
            </a:r>
            <a:r>
              <a:rPr lang="en-US" altLang="zh-CN" sz="1600" dirty="0" err="1">
                <a:cs typeface="ＭＳ Ｐゴシック" panose="020B0600070205080204" pitchFamily="34" charset="-128"/>
              </a:rPr>
              <a:t>Raghavan</a:t>
            </a:r>
            <a:r>
              <a:rPr lang="en-US" altLang="zh-CN" sz="1600" dirty="0">
                <a:cs typeface="ＭＳ Ｐゴシック" panose="020B0600070205080204" pitchFamily="34" charset="-128"/>
              </a:rPr>
              <a:t> &amp; </a:t>
            </a:r>
            <a:r>
              <a:rPr lang="en-US" altLang="zh-CN" sz="1600" dirty="0" err="1">
                <a:cs typeface="ＭＳ Ｐゴシック" panose="020B0600070205080204" pitchFamily="34" charset="-128"/>
              </a:rPr>
              <a:t>Hinrich</a:t>
            </a:r>
            <a:r>
              <a:rPr lang="en-US" altLang="zh-CN" sz="1600" dirty="0">
                <a:cs typeface="ＭＳ Ｐゴシック" panose="020B0600070205080204" pitchFamily="34" charset="-128"/>
              </a:rPr>
              <a:t> </a:t>
            </a:r>
            <a:r>
              <a:rPr lang="en-US" altLang="zh-CN" sz="1600" dirty="0" err="1">
                <a:cs typeface="ＭＳ Ｐゴシック" panose="020B0600070205080204" pitchFamily="34" charset="-128"/>
              </a:rPr>
              <a:t>Schütze</a:t>
            </a:r>
            <a:r>
              <a:rPr lang="en-US" altLang="zh-CN" sz="1600" dirty="0">
                <a:cs typeface="ＭＳ Ｐゴシック" panose="020B0600070205080204" pitchFamily="34" charset="-128"/>
              </a:rPr>
              <a:t>, Introduction to Information Retrieval, Cambridge University Press 2008 Electronic version (draft) can be downloaded from </a:t>
            </a:r>
            <a:r>
              <a:rPr lang="en-US" altLang="zh-CN" sz="1600" dirty="0">
                <a:cs typeface="ＭＳ Ｐゴシック" panose="020B0600070205080204" pitchFamily="34" charset="-128"/>
                <a:hlinkClick r:id="rId3"/>
              </a:rPr>
              <a:t>http://www-csli.stanford.edu/~hinrich/information-retrieval-book.html</a:t>
            </a:r>
            <a:endParaRPr lang="en-US" altLang="zh-CN" sz="1600" dirty="0">
              <a:cs typeface="ＭＳ Ｐゴシック" panose="020B0600070205080204" pitchFamily="34" charset="-128"/>
            </a:endParaRPr>
          </a:p>
          <a:p>
            <a:pPr eaLnBrk="1" hangingPunct="1"/>
            <a:r>
              <a:rPr lang="en-US" altLang="zh-CN" sz="1600" dirty="0">
                <a:cs typeface="ＭＳ Ｐゴシック" panose="020B0600070205080204" pitchFamily="34" charset="-128"/>
              </a:rPr>
              <a:t>B. Croft, D. Metzler, T. </a:t>
            </a:r>
            <a:r>
              <a:rPr lang="en-US" altLang="zh-CN" sz="1600" dirty="0" err="1">
                <a:cs typeface="ＭＳ Ｐゴシック" panose="020B0600070205080204" pitchFamily="34" charset="-128"/>
              </a:rPr>
              <a:t>Strohman</a:t>
            </a:r>
            <a:r>
              <a:rPr lang="zh-CN" altLang="en-US" sz="1600" dirty="0">
                <a:cs typeface="ＭＳ Ｐゴシック" panose="020B0600070205080204" pitchFamily="34" charset="-128"/>
              </a:rPr>
              <a:t>，</a:t>
            </a:r>
            <a:r>
              <a:rPr lang="en-US" altLang="zh-CN" sz="1600" dirty="0">
                <a:cs typeface="ＭＳ Ｐゴシック" panose="020B0600070205080204" pitchFamily="34" charset="-128"/>
              </a:rPr>
              <a:t>Search Engine:  Information Retrieval in Practice, Pearson Education, 2009 (</a:t>
            </a:r>
            <a:r>
              <a:rPr lang="zh-CN" altLang="en-US" sz="1600" dirty="0">
                <a:cs typeface="ＭＳ Ｐゴシック" panose="020B0600070205080204" pitchFamily="34" charset="-128"/>
              </a:rPr>
              <a:t>国内</a:t>
            </a:r>
            <a:r>
              <a:rPr lang="zh-CN" altLang="en-GB" sz="1600" dirty="0">
                <a:cs typeface="ＭＳ Ｐゴシック" panose="020B0600070205080204" pitchFamily="34" charset="-128"/>
              </a:rPr>
              <a:t>机械工业出版社出版的影印版和</a:t>
            </a:r>
            <a:r>
              <a:rPr lang="zh-CN" altLang="en-US" sz="1600" dirty="0">
                <a:cs typeface="ＭＳ Ｐゴシック" panose="020B0600070205080204" pitchFamily="34" charset="-128"/>
              </a:rPr>
              <a:t>哈工大刘挺等老师翻译的</a:t>
            </a:r>
            <a:r>
              <a:rPr lang="zh-CN" altLang="en-GB" sz="1600" dirty="0">
                <a:cs typeface="ＭＳ Ｐゴシック" panose="020B0600070205080204" pitchFamily="34" charset="-128"/>
              </a:rPr>
              <a:t>中文版</a:t>
            </a:r>
            <a:r>
              <a:rPr lang="en-US" altLang="zh-CN" sz="1600" dirty="0">
                <a:cs typeface="ＭＳ Ｐゴシック" panose="020B0600070205080204" pitchFamily="34" charset="-128"/>
              </a:rPr>
              <a:t>) </a:t>
            </a:r>
          </a:p>
          <a:p>
            <a:pPr eaLnBrk="1" hangingPunct="1"/>
            <a:r>
              <a:rPr lang="en-GB" altLang="zh-CN" sz="1600" dirty="0" err="1">
                <a:cs typeface="ＭＳ Ｐゴシック" panose="020B0600070205080204" pitchFamily="34" charset="-128"/>
              </a:rPr>
              <a:t>Baeza</a:t>
            </a:r>
            <a:r>
              <a:rPr lang="en-GB" altLang="zh-CN" sz="1600" dirty="0">
                <a:cs typeface="ＭＳ Ｐゴシック" panose="020B0600070205080204" pitchFamily="34" charset="-128"/>
              </a:rPr>
              <a:t>-Yates, R. &amp; B. Ribeiro-</a:t>
            </a:r>
            <a:r>
              <a:rPr lang="en-GB" altLang="zh-CN" sz="1600" dirty="0" err="1">
                <a:cs typeface="ＭＳ Ｐゴシック" panose="020B0600070205080204" pitchFamily="34" charset="-128"/>
              </a:rPr>
              <a:t>Neto</a:t>
            </a:r>
            <a:r>
              <a:rPr lang="en-GB" altLang="zh-CN" sz="1600" dirty="0">
                <a:cs typeface="ＭＳ Ｐゴシック" panose="020B0600070205080204" pitchFamily="34" charset="-128"/>
              </a:rPr>
              <a:t>. eds. Modern Information Retrieval. ACM Press, 1999 (</a:t>
            </a:r>
            <a:r>
              <a:rPr lang="zh-CN" altLang="en-US" sz="1600" dirty="0">
                <a:cs typeface="ＭＳ Ｐゴシック" panose="020B0600070205080204" pitchFamily="34" charset="-128"/>
              </a:rPr>
              <a:t>目前已出第二版，复旦黄萱菁等老师翻译的</a:t>
            </a:r>
            <a:r>
              <a:rPr lang="zh-CN" altLang="en-GB" sz="1600" dirty="0">
                <a:cs typeface="ＭＳ Ｐゴシック" panose="020B0600070205080204" pitchFamily="34" charset="-128"/>
              </a:rPr>
              <a:t>中文</a:t>
            </a:r>
            <a:r>
              <a:rPr lang="zh-CN" altLang="en-US" sz="1600" dirty="0">
                <a:cs typeface="ＭＳ Ｐゴシック" panose="020B0600070205080204" pitchFamily="34" charset="-128"/>
              </a:rPr>
              <a:t>版</a:t>
            </a:r>
            <a:r>
              <a:rPr lang="en-GB" altLang="zh-CN" sz="1600" dirty="0">
                <a:cs typeface="ＭＳ Ｐゴシック" panose="020B0600070205080204" pitchFamily="34" charset="-128"/>
              </a:rPr>
              <a:t>) </a:t>
            </a:r>
          </a:p>
          <a:p>
            <a:pPr eaLnBrk="1" hangingPunct="1"/>
            <a:r>
              <a:rPr lang="zh-CN" altLang="en-US" sz="1600" dirty="0">
                <a:cs typeface="ＭＳ Ｐゴシック" panose="020B0600070205080204" pitchFamily="34" charset="-128"/>
              </a:rPr>
              <a:t>李晓明，闫宏飞，王继民著，搜索引擎</a:t>
            </a:r>
            <a:r>
              <a:rPr lang="en-US" altLang="zh-CN" sz="1600" dirty="0">
                <a:cs typeface="ＭＳ Ｐゴシック" panose="020B0600070205080204" pitchFamily="34" charset="-128"/>
              </a:rPr>
              <a:t>--</a:t>
            </a:r>
            <a:r>
              <a:rPr lang="zh-CN" altLang="en-US" sz="1600" dirty="0">
                <a:cs typeface="ＭＳ Ｐゴシック" panose="020B0600070205080204" pitchFamily="34" charset="-128"/>
              </a:rPr>
              <a:t>原理、技术与系统，北京：科学出版社，</a:t>
            </a:r>
            <a:r>
              <a:rPr lang="en-US" altLang="zh-CN" sz="1600" dirty="0">
                <a:cs typeface="ＭＳ Ｐゴシック" panose="020B0600070205080204" pitchFamily="34" charset="-128"/>
              </a:rPr>
              <a:t>2005</a:t>
            </a:r>
          </a:p>
          <a:p>
            <a:pPr eaLnBrk="1" hangingPunct="1"/>
            <a:r>
              <a:rPr lang="en-US" altLang="zh-CN" sz="1600" dirty="0">
                <a:cs typeface="ＭＳ Ｐゴシック" panose="020B0600070205080204" pitchFamily="34" charset="-128"/>
              </a:rPr>
              <a:t>Witten, Ian et al. Managing Gigabytes.  Orlando, FL: Morgan Kaufmann Publishers Incorporated, 1999 (</a:t>
            </a:r>
            <a:r>
              <a:rPr lang="zh-CN" altLang="en-US" sz="1600" dirty="0">
                <a:cs typeface="ＭＳ Ｐゴシック" panose="020B0600070205080204" pitchFamily="34" charset="-128"/>
              </a:rPr>
              <a:t>国内有清华梁斌的翻译版</a:t>
            </a:r>
            <a:r>
              <a:rPr lang="en-US" altLang="zh-CN" sz="1600" dirty="0">
                <a:cs typeface="ＭＳ Ｐゴシック" panose="020B0600070205080204" pitchFamily="34" charset="-128"/>
              </a:rPr>
              <a:t>)</a:t>
            </a:r>
          </a:p>
          <a:p>
            <a:pPr eaLnBrk="1" hangingPunct="1"/>
            <a:r>
              <a:rPr lang="en-US" altLang="zh-CN" sz="1600" dirty="0">
                <a:cs typeface="ＭＳ Ｐゴシック" panose="020B0600070205080204" pitchFamily="34" charset="-128"/>
              </a:rPr>
              <a:t>William </a:t>
            </a:r>
            <a:r>
              <a:rPr lang="en-US" altLang="zh-CN" sz="1600" dirty="0" err="1">
                <a:cs typeface="ＭＳ Ｐゴシック" panose="020B0600070205080204" pitchFamily="34" charset="-128"/>
              </a:rPr>
              <a:t>Frakes</a:t>
            </a:r>
            <a:r>
              <a:rPr lang="en-US" altLang="zh-CN" sz="1600" dirty="0">
                <a:cs typeface="ＭＳ Ｐゴシック" panose="020B0600070205080204" pitchFamily="34" charset="-128"/>
              </a:rPr>
              <a:t> &amp; Ricardo </a:t>
            </a:r>
            <a:r>
              <a:rPr lang="en-US" altLang="zh-CN" sz="1600" dirty="0" err="1">
                <a:cs typeface="ＭＳ Ｐゴシック" panose="020B0600070205080204" pitchFamily="34" charset="-128"/>
              </a:rPr>
              <a:t>Baeza</a:t>
            </a:r>
            <a:r>
              <a:rPr lang="en-US" altLang="zh-CN" sz="1600" dirty="0">
                <a:cs typeface="ＭＳ Ｐゴシック" panose="020B0600070205080204" pitchFamily="34" charset="-128"/>
              </a:rPr>
              <a:t>-Yates,  Information Retrieval Data Structures and Algorithms. </a:t>
            </a:r>
            <a:r>
              <a:rPr lang="en-US" altLang="zh-CN" sz="1600" dirty="0" err="1">
                <a:cs typeface="ＭＳ Ｐゴシック" panose="020B0600070205080204" pitchFamily="34" charset="-128"/>
              </a:rPr>
              <a:t>PrenticeHall</a:t>
            </a:r>
            <a:r>
              <a:rPr lang="en-US" altLang="zh-CN" sz="1600" dirty="0">
                <a:cs typeface="ＭＳ Ｐゴシック" panose="020B0600070205080204" pitchFamily="34" charset="-128"/>
              </a:rPr>
              <a:t>, 1992</a:t>
            </a:r>
          </a:p>
          <a:p>
            <a:pPr eaLnBrk="1" hangingPunct="1"/>
            <a:r>
              <a:rPr lang="en-US" altLang="zh-CN" sz="1600" dirty="0">
                <a:cs typeface="ＭＳ Ｐゴシック" panose="020B0600070205080204" pitchFamily="34" charset="-128"/>
              </a:rPr>
              <a:t>Karen </a:t>
            </a:r>
            <a:r>
              <a:rPr lang="en-US" altLang="zh-CN" sz="1600" dirty="0" err="1">
                <a:cs typeface="ＭＳ Ｐゴシック" panose="020B0600070205080204" pitchFamily="34" charset="-128"/>
              </a:rPr>
              <a:t>Sparck</a:t>
            </a:r>
            <a:r>
              <a:rPr lang="en-US" altLang="zh-CN" sz="1600" dirty="0">
                <a:cs typeface="ＭＳ Ｐゴシック" panose="020B0600070205080204" pitchFamily="34" charset="-128"/>
              </a:rPr>
              <a:t> Jones &amp; Peter Willet eds. Readings in Information Retrieval, Morgan Kaufmann, 1997 </a:t>
            </a:r>
          </a:p>
          <a:p>
            <a:pPr eaLnBrk="1" hangingPunct="1"/>
            <a:r>
              <a:rPr lang="zh-CN" altLang="en-US" sz="1600" dirty="0">
                <a:cs typeface="ＭＳ Ｐゴシック" panose="020B0600070205080204" pitchFamily="34" charset="-128"/>
              </a:rPr>
              <a:t>刘挺等著，信息检索系统导论，机械工业出版社，</a:t>
            </a:r>
            <a:r>
              <a:rPr lang="en-US" altLang="zh-CN" sz="1600" dirty="0">
                <a:cs typeface="ＭＳ Ｐゴシック" panose="020B0600070205080204" pitchFamily="34" charset="-128"/>
              </a:rPr>
              <a:t>2008</a:t>
            </a:r>
          </a:p>
          <a:p>
            <a:pPr eaLnBrk="1" hangingPunct="1"/>
            <a:r>
              <a:rPr lang="en-US" altLang="zh-CN" sz="1600" dirty="0">
                <a:cs typeface="ＭＳ Ｐゴシック" panose="020B0600070205080204" pitchFamily="34" charset="-128"/>
              </a:rPr>
              <a:t>SIGIR/WWW/SIKDD/TREC/CIKM/ Proceedings</a:t>
            </a:r>
          </a:p>
          <a:p>
            <a:pPr eaLnBrk="1" hangingPunct="1"/>
            <a:r>
              <a:rPr lang="en-US" altLang="zh-CN" sz="1600" dirty="0">
                <a:cs typeface="ＭＳ Ｐゴシック" panose="020B0600070205080204" pitchFamily="34" charset="-128"/>
              </a:rPr>
              <a:t>More resources see: </a:t>
            </a:r>
            <a:r>
              <a:rPr lang="en-US" altLang="zh-CN" sz="1600" dirty="0">
                <a:cs typeface="ＭＳ Ｐゴシック" panose="020B0600070205080204" pitchFamily="34" charset="-128"/>
                <a:hlinkClick r:id="rId4"/>
              </a:rPr>
              <a:t>http://nlp.stanford.edu/IR-book/information-retrieval.html</a:t>
            </a:r>
            <a:endParaRPr lang="en-US" altLang="zh-CN" sz="1600" dirty="0">
              <a:cs typeface="ＭＳ Ｐゴシック" panose="020B0600070205080204" pitchFamily="34" charset="-128"/>
            </a:endParaRPr>
          </a:p>
        </p:txBody>
      </p:sp>
      <p:sp>
        <p:nvSpPr>
          <p:cNvPr id="11162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165B5B2C-FD2A-4814-A8B1-DF2DFA8BE689}" type="slidenum">
              <a:rPr lang="en-US" altLang="zh-CN" sz="1200" smtClean="0">
                <a:solidFill>
                  <a:srgbClr val="898989"/>
                </a:solidFill>
                <a:latin typeface="Calibri" panose="020F0502020204030204" pitchFamily="34" charset="0"/>
              </a:rPr>
              <a:pPr>
                <a:spcBef>
                  <a:spcPct val="0"/>
                </a:spcBef>
                <a:buClrTx/>
                <a:buFontTx/>
                <a:buNone/>
              </a:pPr>
              <a:t>79</a:t>
            </a:fld>
            <a:endParaRPr lang="en-US" altLang="zh-CN" sz="1200">
              <a:solidFill>
                <a:srgbClr val="898989"/>
              </a:solidFill>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6588224" y="6497492"/>
            <a:ext cx="2133600" cy="244475"/>
          </a:xfrm>
        </p:spPr>
        <p:txBody>
          <a:bodyPr/>
          <a:lstStyle/>
          <a:p>
            <a:pPr algn="r">
              <a:defRPr/>
            </a:pPr>
            <a:fld id="{BC72E27F-EB0C-4AF5-A252-3D2D07BEB88E}" type="slidenum">
              <a:rPr lang="en-US" smtClean="0"/>
              <a:pPr algn="r">
                <a:defRPr/>
              </a:pPr>
              <a:t>8</a:t>
            </a:fld>
            <a:endParaRPr lang="en-US" dirty="0"/>
          </a:p>
        </p:txBody>
      </p:sp>
      <p:pic>
        <p:nvPicPr>
          <p:cNvPr id="1026" name="Picture 2" descr="Internet Minute 2019"/>
          <p:cNvPicPr>
            <a:picLocks noChangeAspect="1" noChangeArrowheads="1"/>
          </p:cNvPicPr>
          <p:nvPr/>
        </p:nvPicPr>
        <p:blipFill rotWithShape="1">
          <a:blip r:embed="rId3">
            <a:extLst>
              <a:ext uri="{28A0092B-C50C-407E-A947-70E740481C1C}">
                <a14:useLocalDpi xmlns:a14="http://schemas.microsoft.com/office/drawing/2010/main" val="0"/>
              </a:ext>
            </a:extLst>
          </a:blip>
          <a:srcRect t="14549"/>
          <a:stretch/>
        </p:blipFill>
        <p:spPr bwMode="auto">
          <a:xfrm>
            <a:off x="2710147" y="93516"/>
            <a:ext cx="6350105" cy="62865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1137" y="3979719"/>
            <a:ext cx="3210046" cy="1754326"/>
          </a:xfrm>
          <a:prstGeom prst="rect">
            <a:avLst/>
          </a:prstGeom>
          <a:noFill/>
        </p:spPr>
        <p:txBody>
          <a:bodyPr wrap="none" rtlCol="0">
            <a:spAutoFit/>
          </a:bodyPr>
          <a:lstStyle/>
          <a:p>
            <a:r>
              <a:rPr lang="en-US" sz="3600" b="1" i="1" dirty="0">
                <a:solidFill>
                  <a:srgbClr val="008000"/>
                </a:solidFill>
                <a:latin typeface="Calibri" panose="020F0502020204030204" pitchFamily="34" charset="0"/>
                <a:cs typeface="Calibri" panose="020F0502020204030204" pitchFamily="34" charset="0"/>
              </a:rPr>
              <a:t>2019: What</a:t>
            </a:r>
          </a:p>
          <a:p>
            <a:r>
              <a:rPr lang="en-US" sz="3600" b="1" i="1" dirty="0">
                <a:solidFill>
                  <a:srgbClr val="008000"/>
                </a:solidFill>
                <a:latin typeface="Calibri" panose="020F0502020204030204" pitchFamily="34" charset="0"/>
                <a:cs typeface="Calibri" panose="020F0502020204030204" pitchFamily="34" charset="0"/>
              </a:rPr>
              <a:t>Happens in An </a:t>
            </a:r>
          </a:p>
          <a:p>
            <a:r>
              <a:rPr lang="en-US" sz="3600" b="1" i="1" dirty="0">
                <a:solidFill>
                  <a:srgbClr val="008000"/>
                </a:solidFill>
                <a:latin typeface="Calibri" panose="020F0502020204030204" pitchFamily="34" charset="0"/>
                <a:cs typeface="Calibri" panose="020F0502020204030204" pitchFamily="34" charset="0"/>
              </a:rPr>
              <a:t>Internet Minute</a:t>
            </a:r>
          </a:p>
        </p:txBody>
      </p:sp>
    </p:spTree>
    <p:extLst>
      <p:ext uri="{BB962C8B-B14F-4D97-AF65-F5344CB8AC3E}">
        <p14:creationId xmlns:p14="http://schemas.microsoft.com/office/powerpoint/2010/main" val="26285005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title"/>
          </p:nvPr>
        </p:nvSpPr>
        <p:spPr/>
        <p:txBody>
          <a:bodyPr/>
          <a:lstStyle/>
          <a:p>
            <a:pPr eaLnBrk="1" hangingPunct="1"/>
            <a:r>
              <a:rPr lang="zh-CN" altLang="en-US"/>
              <a:t>课程微信群</a:t>
            </a:r>
          </a:p>
        </p:txBody>
      </p:sp>
      <p:sp>
        <p:nvSpPr>
          <p:cNvPr id="11366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70A04312-AE98-4CBF-A186-F814ECA6CC8E}" type="slidenum">
              <a:rPr lang="en-US" altLang="zh-CN" sz="1200" smtClean="0">
                <a:solidFill>
                  <a:srgbClr val="898989"/>
                </a:solidFill>
                <a:latin typeface="Calibri" panose="020F0502020204030204" pitchFamily="34" charset="0"/>
              </a:rPr>
              <a:pPr>
                <a:spcBef>
                  <a:spcPct val="0"/>
                </a:spcBef>
                <a:buClrTx/>
                <a:buFontTx/>
                <a:buNone/>
              </a:pPr>
              <a:t>80</a:t>
            </a:fld>
            <a:endParaRPr lang="en-US" altLang="zh-CN" sz="1200">
              <a:solidFill>
                <a:srgbClr val="898989"/>
              </a:solidFill>
              <a:latin typeface="Calibri" panose="020F050202020403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zh-CN" altLang="en-US" dirty="0"/>
              <a:t>对不同专业学生的期望</a:t>
            </a:r>
          </a:p>
        </p:txBody>
      </p:sp>
      <p:sp>
        <p:nvSpPr>
          <p:cNvPr id="102403" name="Rectangle 3"/>
          <p:cNvSpPr>
            <a:spLocks noGrp="1" noChangeArrowheads="1"/>
          </p:cNvSpPr>
          <p:nvPr>
            <p:ph idx="1"/>
          </p:nvPr>
        </p:nvSpPr>
        <p:spPr/>
        <p:txBody>
          <a:bodyPr/>
          <a:lstStyle/>
          <a:p>
            <a:pPr eaLnBrk="1" hangingPunct="1"/>
            <a:r>
              <a:rPr lang="zh-CN" altLang="en-US" dirty="0">
                <a:cs typeface="ＭＳ Ｐゴシック" panose="020B0600070205080204" pitchFamily="34" charset="-128"/>
              </a:rPr>
              <a:t>计算机类：学完了以后知道原理，能够构建系统</a:t>
            </a:r>
          </a:p>
          <a:p>
            <a:pPr eaLnBrk="1" hangingPunct="1"/>
            <a:endParaRPr lang="en-US" altLang="zh-CN" dirty="0">
              <a:cs typeface="ＭＳ Ｐゴシック" panose="020B0600070205080204" pitchFamily="34" charset="-128"/>
            </a:endParaRPr>
          </a:p>
          <a:p>
            <a:pPr eaLnBrk="1" hangingPunct="1"/>
            <a:endParaRPr lang="en-US" altLang="zh-CN" dirty="0">
              <a:cs typeface="ＭＳ Ｐゴシック" panose="020B0600070205080204" pitchFamily="34" charset="-128"/>
            </a:endParaRPr>
          </a:p>
          <a:p>
            <a:pPr eaLnBrk="1" hangingPunct="1"/>
            <a:endParaRPr lang="en-US" altLang="zh-CN" dirty="0">
              <a:cs typeface="ＭＳ Ｐゴシック" panose="020B0600070205080204" pitchFamily="34" charset="-128"/>
            </a:endParaRPr>
          </a:p>
          <a:p>
            <a:pPr eaLnBrk="1" hangingPunct="1"/>
            <a:endParaRPr lang="en-US" altLang="zh-CN" dirty="0">
              <a:cs typeface="ＭＳ Ｐゴシック" panose="020B0600070205080204" pitchFamily="34" charset="-128"/>
            </a:endParaRPr>
          </a:p>
          <a:p>
            <a:pPr eaLnBrk="1" hangingPunct="1"/>
            <a:r>
              <a:rPr lang="zh-CN" altLang="en-US" dirty="0">
                <a:cs typeface="ＭＳ Ｐゴシック" panose="020B0600070205080204" pitchFamily="34" charset="-128"/>
              </a:rPr>
              <a:t>非计算机类：学完了以后知道原理，能够指挥构建系统</a:t>
            </a:r>
          </a:p>
        </p:txBody>
      </p:sp>
      <p:sp>
        <p:nvSpPr>
          <p:cNvPr id="11571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4699ACCE-58CD-4A33-9BC7-A7A6B9E6A72E}" type="slidenum">
              <a:rPr lang="en-US" altLang="zh-CN" sz="1200" smtClean="0">
                <a:solidFill>
                  <a:srgbClr val="898989"/>
                </a:solidFill>
                <a:latin typeface="Calibri" panose="020F0502020204030204" pitchFamily="34" charset="0"/>
              </a:rPr>
              <a:pPr>
                <a:spcBef>
                  <a:spcPct val="0"/>
                </a:spcBef>
                <a:buClrTx/>
                <a:buFontTx/>
                <a:buNone/>
              </a:pPr>
              <a:t>81</a:t>
            </a:fld>
            <a:endParaRPr lang="en-US" altLang="zh-CN" sz="1200">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blinds(horizontal)">
                                      <p:cBhvr>
                                        <p:cTn id="7" dur="500"/>
                                        <p:tgtEl>
                                          <p:spTgt spid="102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03">
                                            <p:txEl>
                                              <p:pRg st="5" end="5"/>
                                            </p:txEl>
                                          </p:spTgt>
                                        </p:tgtEl>
                                        <p:attrNameLst>
                                          <p:attrName>style.visibility</p:attrName>
                                        </p:attrNameLst>
                                      </p:cBhvr>
                                      <p:to>
                                        <p:strVal val="visible"/>
                                      </p:to>
                                    </p:set>
                                    <p:animEffect transition="in" filter="blinds(horizontal)">
                                      <p:cBhvr>
                                        <p:cTn id="12" dur="500"/>
                                        <p:tgtEl>
                                          <p:spTgt spid="102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altLang="zh-CN" dirty="0"/>
              <a:t>IR</a:t>
            </a:r>
            <a:r>
              <a:rPr lang="zh-CN" altLang="en-US" dirty="0"/>
              <a:t>的未来的发展方向</a:t>
            </a:r>
            <a:endParaRPr lang="en-US" altLang="en-US" dirty="0"/>
          </a:p>
        </p:txBody>
      </p:sp>
      <p:sp>
        <p:nvSpPr>
          <p:cNvPr id="8" name="内容占位符 7"/>
          <p:cNvSpPr>
            <a:spLocks noGrp="1"/>
          </p:cNvSpPr>
          <p:nvPr>
            <p:ph idx="1"/>
          </p:nvPr>
        </p:nvSpPr>
        <p:spPr/>
        <p:txBody>
          <a:bodyPr/>
          <a:lstStyle/>
          <a:p>
            <a:endParaRPr lang="zh-CN" altLang="en-US"/>
          </a:p>
        </p:txBody>
      </p:sp>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SzTx/>
              <a:buFontTx/>
              <a:buNone/>
            </a:pPr>
            <a:fld id="{42741B61-A01A-47BC-9671-F63B603D236E}" type="slidenum">
              <a:rPr lang="en-US" altLang="en-US" sz="1100" b="0">
                <a:latin typeface="Times New Roman" panose="02020603050405020304" pitchFamily="18" charset="0"/>
              </a:rPr>
              <a:pPr algn="ctr">
                <a:spcBef>
                  <a:spcPct val="0"/>
                </a:spcBef>
                <a:buSzTx/>
                <a:buFontTx/>
                <a:buNone/>
              </a:pPr>
              <a:t>82</a:t>
            </a:fld>
            <a:endParaRPr lang="en-US" altLang="en-US" sz="1100" b="0">
              <a:latin typeface="Times New Roman" panose="02020603050405020304" pitchFamily="18" charset="0"/>
            </a:endParaRPr>
          </a:p>
          <a:p>
            <a:pPr algn="ctr">
              <a:spcBef>
                <a:spcPct val="0"/>
              </a:spcBef>
              <a:buSzTx/>
              <a:buFontTx/>
              <a:buNone/>
            </a:pPr>
            <a:endParaRPr lang="en-US" altLang="en-US" sz="1100" b="0">
              <a:latin typeface="Times New Roman" panose="02020603050405020304" pitchFamily="18" charset="0"/>
            </a:endParaRPr>
          </a:p>
        </p:txBody>
      </p:sp>
      <p:sp>
        <p:nvSpPr>
          <p:cNvPr id="23556" name="Line 6"/>
          <p:cNvSpPr>
            <a:spLocks noChangeShapeType="1"/>
          </p:cNvSpPr>
          <p:nvPr/>
        </p:nvSpPr>
        <p:spPr bwMode="auto">
          <a:xfrm flipV="1">
            <a:off x="3200400" y="3674598"/>
            <a:ext cx="762000" cy="6653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57" name="Line 7"/>
          <p:cNvSpPr>
            <a:spLocks noChangeShapeType="1"/>
          </p:cNvSpPr>
          <p:nvPr/>
        </p:nvSpPr>
        <p:spPr bwMode="auto">
          <a:xfrm>
            <a:off x="4876800" y="3627392"/>
            <a:ext cx="762000" cy="8649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58" name="Line 8"/>
          <p:cNvSpPr>
            <a:spLocks noChangeShapeType="1"/>
          </p:cNvSpPr>
          <p:nvPr/>
        </p:nvSpPr>
        <p:spPr bwMode="auto">
          <a:xfrm>
            <a:off x="4191000" y="4644752"/>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59" name="Text Box 9"/>
          <p:cNvSpPr txBox="1">
            <a:spLocks noChangeArrowheads="1"/>
          </p:cNvSpPr>
          <p:nvPr/>
        </p:nvSpPr>
        <p:spPr bwMode="auto">
          <a:xfrm>
            <a:off x="5046663" y="4339952"/>
            <a:ext cx="196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b="0"/>
              <a:t>Bag of words</a:t>
            </a:r>
          </a:p>
        </p:txBody>
      </p:sp>
      <p:sp>
        <p:nvSpPr>
          <p:cNvPr id="23560" name="Text Box 10"/>
          <p:cNvSpPr txBox="1">
            <a:spLocks noChangeArrowheads="1"/>
          </p:cNvSpPr>
          <p:nvPr/>
        </p:nvSpPr>
        <p:spPr bwMode="auto">
          <a:xfrm>
            <a:off x="3802063" y="3120752"/>
            <a:ext cx="1150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b="0"/>
              <a:t>Search</a:t>
            </a:r>
          </a:p>
        </p:txBody>
      </p:sp>
      <p:sp>
        <p:nvSpPr>
          <p:cNvPr id="23561" name="Text Box 11"/>
          <p:cNvSpPr txBox="1">
            <a:spLocks noChangeArrowheads="1"/>
          </p:cNvSpPr>
          <p:nvPr/>
        </p:nvSpPr>
        <p:spPr bwMode="auto">
          <a:xfrm>
            <a:off x="1676400" y="4339952"/>
            <a:ext cx="2524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b="0"/>
              <a:t>Keyword Queries</a:t>
            </a:r>
          </a:p>
        </p:txBody>
      </p:sp>
      <p:grpSp>
        <p:nvGrpSpPr>
          <p:cNvPr id="2" name="Group 37"/>
          <p:cNvGrpSpPr>
            <a:grpSpLocks/>
          </p:cNvGrpSpPr>
          <p:nvPr/>
        </p:nvGrpSpPr>
        <p:grpSpPr bwMode="auto">
          <a:xfrm>
            <a:off x="3346450" y="1484784"/>
            <a:ext cx="2130425" cy="1783978"/>
            <a:chOff x="2108" y="576"/>
            <a:chExt cx="1342" cy="1287"/>
          </a:xfrm>
        </p:grpSpPr>
        <p:sp>
          <p:nvSpPr>
            <p:cNvPr id="23582" name="Text Box 12"/>
            <p:cNvSpPr txBox="1">
              <a:spLocks noChangeArrowheads="1"/>
            </p:cNvSpPr>
            <p:nvPr/>
          </p:nvSpPr>
          <p:spPr bwMode="auto">
            <a:xfrm>
              <a:off x="2325" y="1392"/>
              <a:ext cx="7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a:t>Access</a:t>
              </a:r>
            </a:p>
          </p:txBody>
        </p:sp>
        <p:sp>
          <p:nvSpPr>
            <p:cNvPr id="23583" name="AutoShape 13"/>
            <p:cNvSpPr>
              <a:spLocks noChangeArrowheads="1"/>
            </p:cNvSpPr>
            <p:nvPr/>
          </p:nvSpPr>
          <p:spPr bwMode="auto">
            <a:xfrm>
              <a:off x="2640" y="1632"/>
              <a:ext cx="240" cy="231"/>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23584" name="Text Box 14"/>
            <p:cNvSpPr txBox="1">
              <a:spLocks noChangeArrowheads="1"/>
            </p:cNvSpPr>
            <p:nvPr/>
          </p:nvSpPr>
          <p:spPr bwMode="auto">
            <a:xfrm>
              <a:off x="2422" y="960"/>
              <a:ext cx="7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a:t>Mining</a:t>
              </a:r>
            </a:p>
          </p:txBody>
        </p:sp>
        <p:sp>
          <p:nvSpPr>
            <p:cNvPr id="23585" name="Text Box 15"/>
            <p:cNvSpPr txBox="1">
              <a:spLocks noChangeArrowheads="1"/>
            </p:cNvSpPr>
            <p:nvPr/>
          </p:nvSpPr>
          <p:spPr bwMode="auto">
            <a:xfrm>
              <a:off x="2108" y="576"/>
              <a:ext cx="13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dirty="0"/>
                <a:t>Task Support</a:t>
              </a:r>
            </a:p>
          </p:txBody>
        </p:sp>
        <p:sp>
          <p:nvSpPr>
            <p:cNvPr id="23586" name="AutoShape 16"/>
            <p:cNvSpPr>
              <a:spLocks noChangeArrowheads="1"/>
            </p:cNvSpPr>
            <p:nvPr/>
          </p:nvSpPr>
          <p:spPr bwMode="auto">
            <a:xfrm>
              <a:off x="2639" y="1248"/>
              <a:ext cx="240" cy="231"/>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23587" name="AutoShape 17"/>
            <p:cNvSpPr>
              <a:spLocks noChangeArrowheads="1"/>
            </p:cNvSpPr>
            <p:nvPr/>
          </p:nvSpPr>
          <p:spPr bwMode="auto">
            <a:xfrm>
              <a:off x="2639" y="816"/>
              <a:ext cx="240" cy="231"/>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grpSp>
      <p:grpSp>
        <p:nvGrpSpPr>
          <p:cNvPr id="3" name="Group 36"/>
          <p:cNvGrpSpPr>
            <a:grpSpLocks/>
          </p:cNvGrpSpPr>
          <p:nvPr/>
        </p:nvGrpSpPr>
        <p:grpSpPr bwMode="auto">
          <a:xfrm>
            <a:off x="5616575" y="4801939"/>
            <a:ext cx="3375025" cy="1582986"/>
            <a:chOff x="3538" y="2880"/>
            <a:chExt cx="2126" cy="1142"/>
          </a:xfrm>
        </p:grpSpPr>
        <p:sp>
          <p:nvSpPr>
            <p:cNvPr id="23578" name="Text Box 18"/>
            <p:cNvSpPr txBox="1">
              <a:spLocks noChangeArrowheads="1"/>
            </p:cNvSpPr>
            <p:nvPr/>
          </p:nvSpPr>
          <p:spPr bwMode="auto">
            <a:xfrm>
              <a:off x="3538" y="3072"/>
              <a:ext cx="17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a:t>Entities-Relations</a:t>
              </a:r>
            </a:p>
          </p:txBody>
        </p:sp>
        <p:sp>
          <p:nvSpPr>
            <p:cNvPr id="23579" name="Text Box 19"/>
            <p:cNvSpPr txBox="1">
              <a:spLocks noChangeArrowheads="1"/>
            </p:cNvSpPr>
            <p:nvPr/>
          </p:nvSpPr>
          <p:spPr bwMode="auto">
            <a:xfrm>
              <a:off x="4150" y="3504"/>
              <a:ext cx="151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a:t>Knowledge </a:t>
              </a:r>
            </a:p>
            <a:p>
              <a:pPr eaLnBrk="1" hangingPunct="1">
                <a:spcBef>
                  <a:spcPct val="0"/>
                </a:spcBef>
                <a:buSzTx/>
                <a:buFontTx/>
                <a:buNone/>
              </a:pPr>
              <a:r>
                <a:rPr lang="en-US" altLang="en-US" sz="2400"/>
                <a:t>Representation</a:t>
              </a:r>
            </a:p>
          </p:txBody>
        </p:sp>
        <p:sp>
          <p:nvSpPr>
            <p:cNvPr id="23580" name="AutoShape 20"/>
            <p:cNvSpPr>
              <a:spLocks noChangeArrowheads="1"/>
            </p:cNvSpPr>
            <p:nvPr/>
          </p:nvSpPr>
          <p:spPr bwMode="auto">
            <a:xfrm rot="7910379">
              <a:off x="3932" y="2884"/>
              <a:ext cx="240" cy="231"/>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23581" name="AutoShape 21"/>
            <p:cNvSpPr>
              <a:spLocks noChangeArrowheads="1"/>
            </p:cNvSpPr>
            <p:nvPr/>
          </p:nvSpPr>
          <p:spPr bwMode="auto">
            <a:xfrm rot="7910379">
              <a:off x="4460" y="3316"/>
              <a:ext cx="240" cy="231"/>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grpSp>
      <p:grpSp>
        <p:nvGrpSpPr>
          <p:cNvPr id="4" name="Group 34"/>
          <p:cNvGrpSpPr>
            <a:grpSpLocks/>
          </p:cNvGrpSpPr>
          <p:nvPr/>
        </p:nvGrpSpPr>
        <p:grpSpPr bwMode="auto">
          <a:xfrm>
            <a:off x="58738" y="4689094"/>
            <a:ext cx="3300412" cy="1330706"/>
            <a:chOff x="37" y="2832"/>
            <a:chExt cx="2079" cy="960"/>
          </a:xfrm>
        </p:grpSpPr>
        <p:sp>
          <p:nvSpPr>
            <p:cNvPr id="23574" name="Text Box 22"/>
            <p:cNvSpPr txBox="1">
              <a:spLocks noChangeArrowheads="1"/>
            </p:cNvSpPr>
            <p:nvPr/>
          </p:nvSpPr>
          <p:spPr bwMode="auto">
            <a:xfrm>
              <a:off x="576" y="3024"/>
              <a:ext cx="14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a:t>Search History</a:t>
              </a:r>
            </a:p>
          </p:txBody>
        </p:sp>
        <p:sp>
          <p:nvSpPr>
            <p:cNvPr id="23575" name="Text Box 23"/>
            <p:cNvSpPr txBox="1">
              <a:spLocks noChangeArrowheads="1"/>
            </p:cNvSpPr>
            <p:nvPr/>
          </p:nvSpPr>
          <p:spPr bwMode="auto">
            <a:xfrm>
              <a:off x="37" y="3504"/>
              <a:ext cx="20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2400"/>
                <a:t>Complete User Model</a:t>
              </a:r>
            </a:p>
          </p:txBody>
        </p:sp>
        <p:sp>
          <p:nvSpPr>
            <p:cNvPr id="23576" name="AutoShape 24"/>
            <p:cNvSpPr>
              <a:spLocks noChangeArrowheads="1"/>
            </p:cNvSpPr>
            <p:nvPr/>
          </p:nvSpPr>
          <p:spPr bwMode="auto">
            <a:xfrm rot="-8048771">
              <a:off x="1532" y="2836"/>
              <a:ext cx="240" cy="231"/>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sp>
          <p:nvSpPr>
            <p:cNvPr id="23577" name="AutoShape 25"/>
            <p:cNvSpPr>
              <a:spLocks noChangeArrowheads="1"/>
            </p:cNvSpPr>
            <p:nvPr/>
          </p:nvSpPr>
          <p:spPr bwMode="auto">
            <a:xfrm rot="-8048771">
              <a:off x="1100" y="3268"/>
              <a:ext cx="240" cy="231"/>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endParaRPr lang="en-US" altLang="en-US" sz="2400" b="0">
                <a:latin typeface="Gill Sans MT" panose="020B0502020104020203" pitchFamily="34" charset="0"/>
              </a:endParaRPr>
            </a:p>
          </p:txBody>
        </p:sp>
      </p:grpSp>
      <p:grpSp>
        <p:nvGrpSpPr>
          <p:cNvPr id="5" name="Group 38"/>
          <p:cNvGrpSpPr>
            <a:grpSpLocks/>
          </p:cNvGrpSpPr>
          <p:nvPr/>
        </p:nvGrpSpPr>
        <p:grpSpPr bwMode="auto">
          <a:xfrm>
            <a:off x="673100" y="1772816"/>
            <a:ext cx="8166100" cy="4335884"/>
            <a:chOff x="424" y="720"/>
            <a:chExt cx="5144" cy="3128"/>
          </a:xfrm>
        </p:grpSpPr>
        <p:sp>
          <p:nvSpPr>
            <p:cNvPr id="23571" name="Freeform 26"/>
            <p:cNvSpPr>
              <a:spLocks/>
            </p:cNvSpPr>
            <p:nvPr/>
          </p:nvSpPr>
          <p:spPr bwMode="auto">
            <a:xfrm>
              <a:off x="424" y="768"/>
              <a:ext cx="1640" cy="2688"/>
            </a:xfrm>
            <a:custGeom>
              <a:avLst/>
              <a:gdLst>
                <a:gd name="T0" fmla="*/ 152 w 1640"/>
                <a:gd name="T1" fmla="*/ 2688 h 2688"/>
                <a:gd name="T2" fmla="*/ 248 w 1640"/>
                <a:gd name="T3" fmla="*/ 1008 h 2688"/>
                <a:gd name="T4" fmla="*/ 1640 w 1640"/>
                <a:gd name="T5" fmla="*/ 0 h 2688"/>
                <a:gd name="T6" fmla="*/ 0 60000 65536"/>
                <a:gd name="T7" fmla="*/ 0 60000 65536"/>
                <a:gd name="T8" fmla="*/ 0 60000 65536"/>
                <a:gd name="T9" fmla="*/ 0 w 1640"/>
                <a:gd name="T10" fmla="*/ 0 h 2688"/>
                <a:gd name="T11" fmla="*/ 1640 w 1640"/>
                <a:gd name="T12" fmla="*/ 2688 h 2688"/>
              </a:gdLst>
              <a:ahLst/>
              <a:cxnLst>
                <a:cxn ang="T6">
                  <a:pos x="T0" y="T1"/>
                </a:cxn>
                <a:cxn ang="T7">
                  <a:pos x="T2" y="T3"/>
                </a:cxn>
                <a:cxn ang="T8">
                  <a:pos x="T4" y="T5"/>
                </a:cxn>
              </a:cxnLst>
              <a:rect l="T9" t="T10" r="T11" b="T12"/>
              <a:pathLst>
                <a:path w="1640" h="2688">
                  <a:moveTo>
                    <a:pt x="152" y="2688"/>
                  </a:moveTo>
                  <a:cubicBezTo>
                    <a:pt x="76" y="2072"/>
                    <a:pt x="0" y="1456"/>
                    <a:pt x="248" y="1008"/>
                  </a:cubicBezTo>
                  <a:cubicBezTo>
                    <a:pt x="496" y="560"/>
                    <a:pt x="1068" y="280"/>
                    <a:pt x="164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2" name="Freeform 27"/>
            <p:cNvSpPr>
              <a:spLocks/>
            </p:cNvSpPr>
            <p:nvPr/>
          </p:nvSpPr>
          <p:spPr bwMode="auto">
            <a:xfrm>
              <a:off x="3536" y="720"/>
              <a:ext cx="2032" cy="2736"/>
            </a:xfrm>
            <a:custGeom>
              <a:avLst/>
              <a:gdLst>
                <a:gd name="T0" fmla="*/ 0 w 1840"/>
                <a:gd name="T1" fmla="*/ 0 h 2688"/>
                <a:gd name="T2" fmla="*/ 5215 w 1840"/>
                <a:gd name="T3" fmla="*/ 1246 h 2688"/>
                <a:gd name="T4" fmla="*/ 5051 w 1840"/>
                <a:gd name="T5" fmla="*/ 3323 h 2688"/>
                <a:gd name="T6" fmla="*/ 0 60000 65536"/>
                <a:gd name="T7" fmla="*/ 0 60000 65536"/>
                <a:gd name="T8" fmla="*/ 0 60000 65536"/>
                <a:gd name="T9" fmla="*/ 0 w 1840"/>
                <a:gd name="T10" fmla="*/ 0 h 2688"/>
                <a:gd name="T11" fmla="*/ 1840 w 1840"/>
                <a:gd name="T12" fmla="*/ 2688 h 2688"/>
              </a:gdLst>
              <a:ahLst/>
              <a:cxnLst>
                <a:cxn ang="T6">
                  <a:pos x="T0" y="T1"/>
                </a:cxn>
                <a:cxn ang="T7">
                  <a:pos x="T2" y="T3"/>
                </a:cxn>
                <a:cxn ang="T8">
                  <a:pos x="T4" y="T5"/>
                </a:cxn>
              </a:cxnLst>
              <a:rect l="T9" t="T10" r="T11" b="T12"/>
              <a:pathLst>
                <a:path w="1840" h="2688">
                  <a:moveTo>
                    <a:pt x="0" y="0"/>
                  </a:moveTo>
                  <a:cubicBezTo>
                    <a:pt x="664" y="280"/>
                    <a:pt x="1328" y="560"/>
                    <a:pt x="1584" y="1008"/>
                  </a:cubicBezTo>
                  <a:cubicBezTo>
                    <a:pt x="1840" y="1456"/>
                    <a:pt x="1688" y="2072"/>
                    <a:pt x="1536" y="26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3" name="Freeform 28"/>
            <p:cNvSpPr>
              <a:spLocks/>
            </p:cNvSpPr>
            <p:nvPr/>
          </p:nvSpPr>
          <p:spPr bwMode="auto">
            <a:xfrm>
              <a:off x="2160" y="3744"/>
              <a:ext cx="1920" cy="104"/>
            </a:xfrm>
            <a:custGeom>
              <a:avLst/>
              <a:gdLst>
                <a:gd name="T0" fmla="*/ 0 w 1920"/>
                <a:gd name="T1" fmla="*/ 0 h 104"/>
                <a:gd name="T2" fmla="*/ 960 w 1920"/>
                <a:gd name="T3" fmla="*/ 96 h 104"/>
                <a:gd name="T4" fmla="*/ 1920 w 1920"/>
                <a:gd name="T5" fmla="*/ 48 h 104"/>
                <a:gd name="T6" fmla="*/ 0 60000 65536"/>
                <a:gd name="T7" fmla="*/ 0 60000 65536"/>
                <a:gd name="T8" fmla="*/ 0 60000 65536"/>
                <a:gd name="T9" fmla="*/ 0 w 1920"/>
                <a:gd name="T10" fmla="*/ 0 h 104"/>
                <a:gd name="T11" fmla="*/ 1920 w 1920"/>
                <a:gd name="T12" fmla="*/ 104 h 104"/>
              </a:gdLst>
              <a:ahLst/>
              <a:cxnLst>
                <a:cxn ang="T6">
                  <a:pos x="T0" y="T1"/>
                </a:cxn>
                <a:cxn ang="T7">
                  <a:pos x="T2" y="T3"/>
                </a:cxn>
                <a:cxn ang="T8">
                  <a:pos x="T4" y="T5"/>
                </a:cxn>
              </a:cxnLst>
              <a:rect l="T9" t="T10" r="T11" b="T12"/>
              <a:pathLst>
                <a:path w="1920" h="104">
                  <a:moveTo>
                    <a:pt x="0" y="0"/>
                  </a:moveTo>
                  <a:cubicBezTo>
                    <a:pt x="320" y="44"/>
                    <a:pt x="640" y="88"/>
                    <a:pt x="960" y="96"/>
                  </a:cubicBezTo>
                  <a:cubicBezTo>
                    <a:pt x="1280" y="104"/>
                    <a:pt x="1600" y="76"/>
                    <a:pt x="1920" y="4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80349" name="Rectangle 29"/>
          <p:cNvSpPr>
            <a:spLocks noChangeArrowheads="1"/>
          </p:cNvSpPr>
          <p:nvPr/>
        </p:nvSpPr>
        <p:spPr bwMode="auto">
          <a:xfrm>
            <a:off x="1752600" y="3241294"/>
            <a:ext cx="5105400" cy="1330706"/>
          </a:xfrm>
          <a:prstGeom prst="rect">
            <a:avLst/>
          </a:prstGeom>
          <a:solidFill>
            <a:srgbClr val="FFFF99"/>
          </a:solidFill>
          <a:ln w="9525">
            <a:solidFill>
              <a:schemeClr val="tx1"/>
            </a:solidFill>
            <a:miter lim="800000"/>
            <a:headEnd/>
            <a:tailEnd/>
          </a:ln>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4000" b="0">
                <a:latin typeface="Gill Sans MT" panose="020B0502020104020203" pitchFamily="34" charset="0"/>
              </a:rPr>
              <a:t>Current Search Engine</a:t>
            </a:r>
          </a:p>
        </p:txBody>
      </p:sp>
      <p:grpSp>
        <p:nvGrpSpPr>
          <p:cNvPr id="6" name="Group 40"/>
          <p:cNvGrpSpPr>
            <a:grpSpLocks/>
          </p:cNvGrpSpPr>
          <p:nvPr/>
        </p:nvGrpSpPr>
        <p:grpSpPr bwMode="auto">
          <a:xfrm>
            <a:off x="76200" y="1539795"/>
            <a:ext cx="8991600" cy="5057556"/>
            <a:chOff x="48" y="275"/>
            <a:chExt cx="5664" cy="3805"/>
          </a:xfrm>
        </p:grpSpPr>
        <p:sp>
          <p:nvSpPr>
            <p:cNvPr id="23568" name="Rectangle 31"/>
            <p:cNvSpPr>
              <a:spLocks noChangeArrowheads="1"/>
            </p:cNvSpPr>
            <p:nvPr/>
          </p:nvSpPr>
          <p:spPr bwMode="auto">
            <a:xfrm>
              <a:off x="48" y="3024"/>
              <a:ext cx="2352" cy="960"/>
            </a:xfrm>
            <a:prstGeom prst="rect">
              <a:avLst/>
            </a:prstGeom>
            <a:solidFill>
              <a:srgbClr val="FFFF99"/>
            </a:solidFill>
            <a:ln w="9525">
              <a:solidFill>
                <a:schemeClr val="tx1"/>
              </a:solidFill>
              <a:miter lim="800000"/>
              <a:headEnd/>
              <a:tailEnd/>
            </a:ln>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3600" b="0" dirty="0"/>
                <a:t>Personalization</a:t>
              </a:r>
            </a:p>
            <a:p>
              <a:pPr eaLnBrk="1" hangingPunct="1">
                <a:spcBef>
                  <a:spcPct val="0"/>
                </a:spcBef>
                <a:buSzTx/>
                <a:buFontTx/>
                <a:buNone/>
              </a:pPr>
              <a:r>
                <a:rPr lang="en-US" altLang="en-US" sz="3600" b="0" dirty="0"/>
                <a:t>(User Modeling)</a:t>
              </a:r>
            </a:p>
          </p:txBody>
        </p:sp>
        <p:sp>
          <p:nvSpPr>
            <p:cNvPr id="23569" name="Rectangle 32"/>
            <p:cNvSpPr>
              <a:spLocks noChangeArrowheads="1"/>
            </p:cNvSpPr>
            <p:nvPr/>
          </p:nvSpPr>
          <p:spPr bwMode="auto">
            <a:xfrm>
              <a:off x="3264" y="3120"/>
              <a:ext cx="2448" cy="960"/>
            </a:xfrm>
            <a:prstGeom prst="rect">
              <a:avLst/>
            </a:prstGeom>
            <a:solidFill>
              <a:srgbClr val="FFFF99"/>
            </a:solidFill>
            <a:ln w="9525">
              <a:solidFill>
                <a:schemeClr val="tx1"/>
              </a:solidFill>
              <a:miter lim="800000"/>
              <a:headEnd/>
              <a:tailEnd/>
            </a:ln>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3600" b="0"/>
                <a:t>Large-Scale </a:t>
              </a:r>
            </a:p>
            <a:p>
              <a:pPr eaLnBrk="1" hangingPunct="1">
                <a:spcBef>
                  <a:spcPct val="0"/>
                </a:spcBef>
                <a:buSzTx/>
                <a:buFontTx/>
                <a:buNone/>
              </a:pPr>
              <a:r>
                <a:rPr lang="en-US" altLang="en-US" sz="3600" b="0"/>
                <a:t>Semantic Analysis</a:t>
              </a:r>
            </a:p>
          </p:txBody>
        </p:sp>
        <p:sp>
          <p:nvSpPr>
            <p:cNvPr id="23570" name="Rectangle 33"/>
            <p:cNvSpPr>
              <a:spLocks noChangeArrowheads="1"/>
            </p:cNvSpPr>
            <p:nvPr/>
          </p:nvSpPr>
          <p:spPr bwMode="auto">
            <a:xfrm>
              <a:off x="1522" y="275"/>
              <a:ext cx="2688" cy="960"/>
            </a:xfrm>
            <a:prstGeom prst="rect">
              <a:avLst/>
            </a:prstGeom>
            <a:solidFill>
              <a:srgbClr val="FFFF99"/>
            </a:solidFill>
            <a:ln w="9525">
              <a:solidFill>
                <a:schemeClr val="tx1"/>
              </a:solidFill>
              <a:miter lim="800000"/>
              <a:headEnd/>
              <a:tailEnd/>
            </a:ln>
          </p:spPr>
          <p:txBody>
            <a:bodyPr wrap="none" anchor="ctr"/>
            <a:lstStyle>
              <a:lvl1pPr>
                <a:spcBef>
                  <a:spcPct val="45000"/>
                </a:spcBef>
                <a:buSzPct val="15500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cs typeface="Arial" panose="020B0604020202020204" pitchFamily="34" charset="0"/>
                </a:defRPr>
              </a:lvl2pPr>
              <a:lvl3pPr marL="1143000" indent="-228600">
                <a:spcBef>
                  <a:spcPct val="45000"/>
                </a:spcBef>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45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45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Tx/>
                <a:buFontTx/>
                <a:buNone/>
              </a:pPr>
              <a:r>
                <a:rPr lang="en-US" altLang="en-US" sz="3600" b="0" dirty="0"/>
                <a:t>Full-Fledged Text </a:t>
              </a:r>
            </a:p>
            <a:p>
              <a:pPr eaLnBrk="1" hangingPunct="1">
                <a:spcBef>
                  <a:spcPct val="0"/>
                </a:spcBef>
                <a:buSzTx/>
                <a:buFontTx/>
                <a:buNone/>
              </a:pPr>
              <a:r>
                <a:rPr lang="en-US" altLang="en-US" sz="3600" b="0" dirty="0"/>
                <a:t>Info. Management</a:t>
              </a:r>
            </a:p>
          </p:txBody>
        </p:sp>
      </p:grpSp>
      <p:sp>
        <p:nvSpPr>
          <p:cNvPr id="38" name="TextBox 40"/>
          <p:cNvSpPr txBox="1">
            <a:spLocks noChangeArrowheads="1"/>
          </p:cNvSpPr>
          <p:nvPr/>
        </p:nvSpPr>
        <p:spPr bwMode="auto">
          <a:xfrm>
            <a:off x="0" y="6505575"/>
            <a:ext cx="3492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7085"/>
              </a:buClr>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cs typeface="ＭＳ Ｐゴシック" panose="020B0600070205080204" pitchFamily="34" charset="-128"/>
              </a:defRPr>
            </a:lvl1pPr>
            <a:lvl2pPr marL="742950" indent="-285750">
              <a:spcBef>
                <a:spcPct val="20000"/>
              </a:spcBef>
              <a:buClr>
                <a:srgbClr val="357E69"/>
              </a:buClr>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918BA3"/>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2F6E7E"/>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33337"/>
              </a:buClr>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400" dirty="0"/>
              <a:t>*本页借用了</a:t>
            </a:r>
            <a:r>
              <a:rPr lang="en-US" altLang="zh-CN" sz="1400" dirty="0" err="1"/>
              <a:t>Chengxiang</a:t>
            </a:r>
            <a:r>
              <a:rPr lang="en-US" altLang="zh-CN" sz="1400" dirty="0"/>
              <a:t> </a:t>
            </a:r>
            <a:r>
              <a:rPr lang="en-US" altLang="zh-CN" sz="1400" dirty="0" err="1"/>
              <a:t>Zhai</a:t>
            </a:r>
            <a:r>
              <a:rPr lang="zh-CN" altLang="en-US" sz="1400" dirty="0"/>
              <a:t>的课件</a:t>
            </a:r>
          </a:p>
        </p:txBody>
      </p:sp>
    </p:spTree>
    <p:extLst>
      <p:ext uri="{BB962C8B-B14F-4D97-AF65-F5344CB8AC3E}">
        <p14:creationId xmlns:p14="http://schemas.microsoft.com/office/powerpoint/2010/main" val="1451401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03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034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zh-CN" altLang="en-US" dirty="0"/>
              <a:t>本节课小结</a:t>
            </a:r>
            <a:endParaRPr lang="en-US" altLang="en-US" dirty="0"/>
          </a:p>
        </p:txBody>
      </p:sp>
      <p:sp>
        <p:nvSpPr>
          <p:cNvPr id="24579" name="Content Placeholder 2"/>
          <p:cNvSpPr>
            <a:spLocks noGrp="1"/>
          </p:cNvSpPr>
          <p:nvPr>
            <p:ph idx="1"/>
          </p:nvPr>
        </p:nvSpPr>
        <p:spPr/>
        <p:txBody>
          <a:bodyPr/>
          <a:lstStyle/>
          <a:p>
            <a:r>
              <a:rPr lang="en-US" altLang="zh-CN" dirty="0"/>
              <a:t>IR</a:t>
            </a:r>
            <a:r>
              <a:rPr lang="zh-CN" altLang="en-US" dirty="0"/>
              <a:t>课程很重要</a:t>
            </a:r>
            <a:endParaRPr lang="en-US" altLang="en-US" dirty="0"/>
          </a:p>
          <a:p>
            <a:r>
              <a:rPr lang="en-US" altLang="en-US" dirty="0"/>
              <a:t>IR</a:t>
            </a:r>
            <a:r>
              <a:rPr lang="zh-CN" altLang="en-US" dirty="0"/>
              <a:t>与多个学科相互交叉，尤其是</a:t>
            </a:r>
            <a:r>
              <a:rPr lang="en-US" altLang="en-US" dirty="0"/>
              <a:t> NLP, ML, DB, HCI, </a:t>
            </a:r>
            <a:r>
              <a:rPr lang="zh-CN" altLang="en-US" dirty="0"/>
              <a:t>软件系统和信息科学</a:t>
            </a:r>
            <a:endParaRPr lang="en-US" altLang="en-US" dirty="0"/>
          </a:p>
          <a:p>
            <a:r>
              <a:rPr lang="zh-CN" altLang="en-US" dirty="0"/>
              <a:t>主要的学术期刊</a:t>
            </a:r>
            <a:r>
              <a:rPr lang="en-US" altLang="zh-CN" dirty="0"/>
              <a:t>/</a:t>
            </a:r>
            <a:r>
              <a:rPr lang="zh-CN" altLang="en-US" dirty="0"/>
              <a:t>会议：</a:t>
            </a:r>
            <a:r>
              <a:rPr lang="en-US" altLang="en-US" dirty="0"/>
              <a:t>ACM SIGIR, ACM CIKM, ACM TOIS, IRJ, IPM, WSDM</a:t>
            </a:r>
          </a:p>
        </p:txBody>
      </p:sp>
    </p:spTree>
    <p:extLst>
      <p:ext uri="{BB962C8B-B14F-4D97-AF65-F5344CB8AC3E}">
        <p14:creationId xmlns:p14="http://schemas.microsoft.com/office/powerpoint/2010/main" val="776896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4"/>
          <p:cNvSpPr>
            <a:spLocks noGrp="1"/>
          </p:cNvSpPr>
          <p:nvPr>
            <p:ph type="sldNum" sz="quarter" idx="11"/>
          </p:nvPr>
        </p:nvSpPr>
        <p:spPr>
          <a:xfrm>
            <a:off x="5835352" y="6496893"/>
            <a:ext cx="2895600" cy="244475"/>
          </a:xfrm>
          <a:noFill/>
        </p:spPr>
        <p:txBody>
          <a:bodyPr/>
          <a:lstStyle/>
          <a:p>
            <a:pPr algn="r"/>
            <a:fld id="{DB430E5E-43CE-4B7E-9367-A7EE706F0FE5}" type="slidenum">
              <a:rPr lang="en-US" smtClean="0"/>
              <a:pPr algn="r"/>
              <a:t>9</a:t>
            </a:fld>
            <a:endParaRPr lang="en-US" dirty="0"/>
          </a:p>
        </p:txBody>
      </p:sp>
      <p:sp>
        <p:nvSpPr>
          <p:cNvPr id="12292" name="Rectangle 1026"/>
          <p:cNvSpPr>
            <a:spLocks noGrp="1" noChangeArrowheads="1"/>
          </p:cNvSpPr>
          <p:nvPr>
            <p:ph type="title"/>
          </p:nvPr>
        </p:nvSpPr>
        <p:spPr>
          <a:xfrm>
            <a:off x="251520" y="381000"/>
            <a:ext cx="8206680" cy="1143000"/>
          </a:xfrm>
        </p:spPr>
        <p:txBody>
          <a:bodyPr/>
          <a:lstStyle/>
          <a:p>
            <a:r>
              <a:rPr lang="zh-CN" altLang="en-US" dirty="0"/>
              <a:t>信息过载</a:t>
            </a:r>
            <a:endParaRPr lang="en-US" dirty="0"/>
          </a:p>
        </p:txBody>
      </p:sp>
      <p:sp>
        <p:nvSpPr>
          <p:cNvPr id="12293" name="Rectangle 1027"/>
          <p:cNvSpPr>
            <a:spLocks noGrp="1" noChangeArrowheads="1"/>
          </p:cNvSpPr>
          <p:nvPr>
            <p:ph type="body" idx="1"/>
          </p:nvPr>
        </p:nvSpPr>
        <p:spPr/>
        <p:txBody>
          <a:bodyPr/>
          <a:lstStyle/>
          <a:p>
            <a:r>
              <a:rPr lang="en-US" dirty="0"/>
              <a:t>“The greatest problem of today is how to teach people to ignore the irrelevant, how to refuse to know things, before they are suffocated. For too many facts are as bad as none at all.”  (W.H. Auden)</a:t>
            </a:r>
          </a:p>
          <a:p>
            <a:endParaRPr lang="en-US" dirty="0"/>
          </a:p>
        </p:txBody>
      </p:sp>
      <p:pic>
        <p:nvPicPr>
          <p:cNvPr id="131074" name="Picture 2" descr="Image result for w.h. au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3624801"/>
            <a:ext cx="1288157" cy="19997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4"/>
          <p:cNvGrpSpPr/>
          <p:nvPr/>
        </p:nvGrpSpPr>
        <p:grpSpPr>
          <a:xfrm>
            <a:off x="769415" y="3600553"/>
            <a:ext cx="4709569" cy="2708172"/>
            <a:chOff x="1627666" y="2438400"/>
            <a:chExt cx="5631473" cy="4233922"/>
          </a:xfrm>
        </p:grpSpPr>
        <p:pic>
          <p:nvPicPr>
            <p:cNvPr id="8" name="Picture 2" descr="http://api.ning.com/files/VthhEJwmhScml500Y3oD7QdJs22raL6ZmfO1l9zCcIbx*EtfbWtkHG0f5GliihzSeppFmYtNldCWg*3c1Z0w2TB*08o4VYGN/UnstructuredDataGrowt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666" y="2438400"/>
              <a:ext cx="5353050" cy="3733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p:nvPr/>
          </p:nvSpPr>
          <p:spPr>
            <a:xfrm>
              <a:off x="1905000" y="6143031"/>
              <a:ext cx="5354139" cy="529291"/>
            </a:xfrm>
            <a:prstGeom prst="rect">
              <a:avLst/>
            </a:prstGeom>
          </p:spPr>
          <p:txBody>
            <a:bodyPr wrap="none">
              <a:spAutoFit/>
            </a:bodyPr>
            <a:lstStyle/>
            <a:p>
              <a:r>
                <a:rPr lang="en-US" sz="1600" dirty="0"/>
                <a:t>Total Enterprise Data Growth 2005-2015, IDC 2012</a:t>
              </a:r>
            </a:p>
          </p:txBody>
        </p:sp>
      </p:grpSp>
    </p:spTree>
    <p:extLst>
      <p:ext uri="{BB962C8B-B14F-4D97-AF65-F5344CB8AC3E}">
        <p14:creationId xmlns:p14="http://schemas.microsoft.com/office/powerpoint/2010/main" val="9331162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4"/>
</p:tagLst>
</file>

<file path=ppt/tags/tag2.xml><?xml version="1.0" encoding="utf-8"?>
<p:tagLst xmlns:a="http://schemas.openxmlformats.org/drawingml/2006/main" xmlns:r="http://schemas.openxmlformats.org/officeDocument/2006/relationships" xmlns:p="http://schemas.openxmlformats.org/presentationml/2006/main">
  <p:tag name="TIMING" val="|25.7"/>
</p:tagLst>
</file>

<file path=ppt/theme/theme1.xml><?xml version="1.0" encoding="utf-8"?>
<a:theme xmlns:a="http://schemas.openxmlformats.org/drawingml/2006/main" name="course-template-2013">
  <a:themeElements>
    <a:clrScheme name="IIR Book">
      <a:dk1>
        <a:sysClr val="windowText" lastClr="000000"/>
      </a:dk1>
      <a:lt1>
        <a:sysClr val="window" lastClr="FFFFFF"/>
      </a:lt1>
      <a:dk2>
        <a:srgbClr val="1F497D"/>
      </a:dk2>
      <a:lt2>
        <a:srgbClr val="EEECE1"/>
      </a:lt2>
      <a:accent1>
        <a:srgbClr val="437085"/>
      </a:accent1>
      <a:accent2>
        <a:srgbClr val="C0504D"/>
      </a:accent2>
      <a:accent3>
        <a:srgbClr val="357E69"/>
      </a:accent3>
      <a:accent4>
        <a:srgbClr val="918BA3"/>
      </a:accent4>
      <a:accent5>
        <a:srgbClr val="139CB7"/>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演示文稿1" id="{43EC1C78-7379-43DF-B6A4-0C9F2E743FAC}" vid="{4C904B8B-3FE9-499A-ACA3-0597752562CB}"/>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course-template-2019</Template>
  <TotalTime>0</TotalTime>
  <Words>6629</Words>
  <Application>Microsoft Office PowerPoint</Application>
  <PresentationFormat>全屏显示(4:3)</PresentationFormat>
  <Paragraphs>859</Paragraphs>
  <Slides>83</Slides>
  <Notes>38</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83</vt:i4>
      </vt:variant>
    </vt:vector>
  </HeadingPairs>
  <TitlesOfParts>
    <vt:vector size="97" baseType="lpstr">
      <vt:lpstr>仿宋</vt:lpstr>
      <vt:lpstr>黑体</vt:lpstr>
      <vt:lpstr>华文中宋</vt:lpstr>
      <vt:lpstr>楷体</vt:lpstr>
      <vt:lpstr>楷体_GB2312</vt:lpstr>
      <vt:lpstr>宋体</vt:lpstr>
      <vt:lpstr>微软雅黑</vt:lpstr>
      <vt:lpstr>Arial</vt:lpstr>
      <vt:lpstr>Arial Narrow</vt:lpstr>
      <vt:lpstr>Calibri</vt:lpstr>
      <vt:lpstr>Gill Sans MT</vt:lpstr>
      <vt:lpstr>Times New Roman</vt:lpstr>
      <vt:lpstr>Wingdings</vt:lpstr>
      <vt:lpstr>course-template-2013</vt:lpstr>
      <vt:lpstr>PowerPoint 演示文稿</vt:lpstr>
      <vt:lpstr>授课团队介绍-首席教授</vt:lpstr>
      <vt:lpstr>林政</vt:lpstr>
      <vt:lpstr>古晓艳</vt:lpstr>
      <vt:lpstr>特别感谢</vt:lpstr>
      <vt:lpstr>提纲</vt:lpstr>
      <vt:lpstr>提纲</vt:lpstr>
      <vt:lpstr>PowerPoint 演示文稿</vt:lpstr>
      <vt:lpstr>信息过载</vt:lpstr>
      <vt:lpstr>PowerPoint 演示文稿</vt:lpstr>
      <vt:lpstr>搜索引擎</vt:lpstr>
      <vt:lpstr>PowerPoint 演示文稿</vt:lpstr>
      <vt:lpstr>PowerPoint 演示文稿</vt:lpstr>
      <vt:lpstr>三个应用例子的共同特征</vt:lpstr>
      <vt:lpstr>信息检索(Information Retrieval, IR)</vt:lpstr>
      <vt:lpstr>信息检索与其他学科领域的关系(非严格)</vt:lpstr>
      <vt:lpstr>相关研究领域</vt:lpstr>
      <vt:lpstr>IR v.s. DBs</vt:lpstr>
      <vt:lpstr>IR and DBs相互融合</vt:lpstr>
      <vt:lpstr>IR v.s. NLP</vt:lpstr>
      <vt:lpstr>IR and NLP融合</vt:lpstr>
      <vt:lpstr>Main Techniques for Building a TextScope:  Text Retrieval + Text Analysis</vt:lpstr>
      <vt:lpstr>PowerPoint 演示文稿</vt:lpstr>
      <vt:lpstr>网络空间安全的层次模型</vt:lpstr>
      <vt:lpstr>PowerPoint 演示文稿</vt:lpstr>
      <vt:lpstr>PowerPoint 演示文稿</vt:lpstr>
      <vt:lpstr>PowerPoint 演示文稿</vt:lpstr>
      <vt:lpstr>信息检索技术的应用</vt:lpstr>
      <vt:lpstr>信息检索应用系统</vt:lpstr>
      <vt:lpstr>Web搜索引擎</vt:lpstr>
      <vt:lpstr>问答及交互系统</vt:lpstr>
      <vt:lpstr>其他非典型信息检索系统</vt:lpstr>
      <vt:lpstr>电子商务网站推荐系统</vt:lpstr>
      <vt:lpstr>从信息规模上分类</vt:lpstr>
      <vt:lpstr>提纲</vt:lpstr>
      <vt:lpstr>市场发展的需求</vt:lpstr>
      <vt:lpstr>一些应用需求</vt:lpstr>
      <vt:lpstr>对相关专业研究生的基本要求</vt:lpstr>
      <vt:lpstr>PowerPoint 演示文稿</vt:lpstr>
      <vt:lpstr>PowerPoint 演示文稿</vt:lpstr>
      <vt:lpstr>PowerPoint 演示文稿</vt:lpstr>
      <vt:lpstr>PowerPoint 演示文稿</vt:lpstr>
      <vt:lpstr>PowerPoint 演示文稿</vt:lpstr>
      <vt:lpstr>Major players in this game</vt:lpstr>
      <vt:lpstr>Major players in this game</vt:lpstr>
      <vt:lpstr>提纲</vt:lpstr>
      <vt:lpstr>课程的宗旨</vt:lpstr>
      <vt:lpstr>本课程的特点</vt:lpstr>
      <vt:lpstr>信息检索发展历程</vt:lpstr>
      <vt:lpstr>信息检索发展历程（重要里程碑）</vt:lpstr>
      <vt:lpstr>信息检索发展历程</vt:lpstr>
      <vt:lpstr>信息检索发展历程</vt:lpstr>
      <vt:lpstr>IR主要的研究方向</vt:lpstr>
      <vt:lpstr>如何进行信息检索？</vt:lpstr>
      <vt:lpstr>Core concepts in IR</vt:lpstr>
      <vt:lpstr>授课内容简介</vt:lpstr>
      <vt:lpstr>授课内容简介(另一个角度)</vt:lpstr>
      <vt:lpstr>授课方案</vt:lpstr>
      <vt:lpstr>课程基础</vt:lpstr>
      <vt:lpstr>考核方式</vt:lpstr>
      <vt:lpstr>国际著名研究机构和代表人物</vt:lpstr>
      <vt:lpstr>国际著名研究机构和代表人物</vt:lpstr>
      <vt:lpstr>国际著名研究机构和代表人物</vt:lpstr>
      <vt:lpstr>国际著名研究机构和代表人物</vt:lpstr>
      <vt:lpstr>国际著名研究机构和代表人物</vt:lpstr>
      <vt:lpstr>国际著名研究机构和代表人物</vt:lpstr>
      <vt:lpstr>一些活跃的华裔学者</vt:lpstr>
      <vt:lpstr>一些活跃的华裔学者</vt:lpstr>
      <vt:lpstr>国内一些相关研究机构</vt:lpstr>
      <vt:lpstr>重要会议</vt:lpstr>
      <vt:lpstr>ACM SIGIR</vt:lpstr>
      <vt:lpstr>IR及相关研究领域重要会议</vt:lpstr>
      <vt:lpstr>重要期刊</vt:lpstr>
      <vt:lpstr>重要工具</vt:lpstr>
      <vt:lpstr>重要工具</vt:lpstr>
      <vt:lpstr>Doug Cutting</vt:lpstr>
      <vt:lpstr>教材</vt:lpstr>
      <vt:lpstr>原版</vt:lpstr>
      <vt:lpstr>参考书籍及文献</vt:lpstr>
      <vt:lpstr>课程微信群</vt:lpstr>
      <vt:lpstr>对不同专业学生的期望</vt:lpstr>
      <vt:lpstr>IR的未来的发展方向</vt:lpstr>
      <vt:lpstr>本节课小结</vt:lpstr>
    </vt:vector>
  </TitlesOfParts>
  <Company>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现代信息检索技术</dc:title>
  <dc:creator>Wang Bin</dc:creator>
  <cp:lastModifiedBy>test</cp:lastModifiedBy>
  <cp:revision>466</cp:revision>
  <dcterms:created xsi:type="dcterms:W3CDTF">2006-07-30T07:52:44Z</dcterms:created>
  <dcterms:modified xsi:type="dcterms:W3CDTF">2020-09-13T15:35:27Z</dcterms:modified>
</cp:coreProperties>
</file>